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69" r:id="rId4"/>
    <p:sldId id="270" r:id="rId5"/>
    <p:sldId id="271" r:id="rId6"/>
    <p:sldId id="272" r:id="rId7"/>
    <p:sldId id="274" r:id="rId8"/>
    <p:sldId id="275" r:id="rId9"/>
    <p:sldId id="276" r:id="rId10"/>
    <p:sldId id="278" r:id="rId11"/>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31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023EBF86-81EC-4BEB-BEB7-A88818A3BDC7}" type="datetimeFigureOut">
              <a:rPr lang="en-US" smtClean="0"/>
              <a:pPr/>
              <a:t>12/27/2011</a:t>
            </a:fld>
            <a:endParaRPr lang="en-US"/>
          </a:p>
        </p:txBody>
      </p:sp>
      <p:sp>
        <p:nvSpPr>
          <p:cNvPr id="17" name="16 Marcador de pie de página"/>
          <p:cNvSpPr>
            <a:spLocks noGrp="1"/>
          </p:cNvSpPr>
          <p:nvPr>
            <p:ph type="ftr" sz="quarter" idx="11"/>
          </p:nvPr>
        </p:nvSpPr>
        <p:spPr/>
        <p:txBody>
          <a:bodyPr/>
          <a:lstStyle/>
          <a:p>
            <a:endParaRPr lang="en-US"/>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8F1CABD0-C36D-4C99-ADC8-8EEE14E68711}" type="slidenum">
              <a:rPr lang="en-US" smtClean="0"/>
              <a:pPr/>
              <a:t>‹Nº›</a:t>
            </a:fld>
            <a:endParaRPr lang="en-US"/>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23EBF86-81EC-4BEB-BEB7-A88818A3BDC7}" type="datetimeFigureOut">
              <a:rPr lang="en-US" smtClean="0"/>
              <a:pPr/>
              <a:t>12/27/2011</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8F1CABD0-C36D-4C99-ADC8-8EEE14E68711}"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23EBF86-81EC-4BEB-BEB7-A88818A3BDC7}" type="datetimeFigureOut">
              <a:rPr lang="en-US" smtClean="0"/>
              <a:pPr/>
              <a:t>12/27/2011</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8F1CABD0-C36D-4C99-ADC8-8EEE14E68711}"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023EBF86-81EC-4BEB-BEB7-A88818A3BDC7}" type="datetimeFigureOut">
              <a:rPr lang="en-US" smtClean="0"/>
              <a:pPr/>
              <a:t>12/27/2011</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8F1CABD0-C36D-4C99-ADC8-8EEE14E68711}" type="slidenum">
              <a:rPr lang="en-US" smtClean="0"/>
              <a:pPr/>
              <a:t>‹Nº›</a:t>
            </a:fld>
            <a:endParaRPr lang="en-US"/>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023EBF86-81EC-4BEB-BEB7-A88818A3BDC7}" type="datetimeFigureOut">
              <a:rPr lang="en-US" smtClean="0"/>
              <a:pPr/>
              <a:t>12/27/2011</a:t>
            </a:fld>
            <a:endParaRPr lang="en-US"/>
          </a:p>
        </p:txBody>
      </p:sp>
      <p:sp>
        <p:nvSpPr>
          <p:cNvPr id="5" name="4 Marcador de pie de página"/>
          <p:cNvSpPr>
            <a:spLocks noGrp="1"/>
          </p:cNvSpPr>
          <p:nvPr>
            <p:ph type="ftr" sz="quarter" idx="11"/>
          </p:nvPr>
        </p:nvSpPr>
        <p:spPr>
          <a:xfrm>
            <a:off x="800100" y="6172200"/>
            <a:ext cx="4000500" cy="457200"/>
          </a:xfrm>
        </p:spPr>
        <p:txBody>
          <a:bodyPr/>
          <a:lstStyle/>
          <a:p>
            <a:endParaRPr lang="en-US"/>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146304" y="6208776"/>
            <a:ext cx="457200" cy="457200"/>
          </a:xfrm>
        </p:spPr>
        <p:txBody>
          <a:bodyPr/>
          <a:lstStyle/>
          <a:p>
            <a:fld id="{8F1CABD0-C36D-4C99-ADC8-8EEE14E68711}" type="slidenum">
              <a:rPr lang="en-US" smtClean="0"/>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023EBF86-81EC-4BEB-BEB7-A88818A3BDC7}" type="datetimeFigureOut">
              <a:rPr lang="en-US" smtClean="0"/>
              <a:pPr/>
              <a:t>12/27/2011</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8F1CABD0-C36D-4C99-ADC8-8EEE14E68711}" type="slidenum">
              <a:rPr lang="en-US" smtClean="0"/>
              <a:pPr/>
              <a:t>‹Nº›</a:t>
            </a:fld>
            <a:endParaRPr lang="en-US"/>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023EBF86-81EC-4BEB-BEB7-A88818A3BDC7}" type="datetimeFigureOut">
              <a:rPr lang="en-US" smtClean="0"/>
              <a:pPr/>
              <a:t>12/27/2011</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8F1CABD0-C36D-4C99-ADC8-8EEE14E68711}" type="slidenum">
              <a:rPr lang="en-US" smtClean="0"/>
              <a:pPr/>
              <a:t>‹Nº›</a:t>
            </a:fld>
            <a:endParaRPr lang="en-US"/>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023EBF86-81EC-4BEB-BEB7-A88818A3BDC7}" type="datetimeFigureOut">
              <a:rPr lang="en-US" smtClean="0"/>
              <a:pPr/>
              <a:t>12/27/2011</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8F1CABD0-C36D-4C99-ADC8-8EEE14E68711}"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23EBF86-81EC-4BEB-BEB7-A88818A3BDC7}" type="datetimeFigureOut">
              <a:rPr lang="en-US" smtClean="0"/>
              <a:pPr/>
              <a:t>12/27/2011</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8F1CABD0-C36D-4C99-ADC8-8EEE14E68711}"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023EBF86-81EC-4BEB-BEB7-A88818A3BDC7}" type="datetimeFigureOut">
              <a:rPr lang="en-US" smtClean="0"/>
              <a:pPr/>
              <a:t>12/27/2011</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8F1CABD0-C36D-4C99-ADC8-8EEE14E68711}" type="slidenum">
              <a:rPr lang="en-US" smtClean="0"/>
              <a:pPr/>
              <a:t>‹Nº›</a:t>
            </a:fld>
            <a:endParaRPr lang="en-US"/>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023EBF86-81EC-4BEB-BEB7-A88818A3BDC7}" type="datetimeFigureOut">
              <a:rPr lang="en-US" smtClean="0"/>
              <a:pPr/>
              <a:t>12/27/2011</a:t>
            </a:fld>
            <a:endParaRPr lang="en-US"/>
          </a:p>
        </p:txBody>
      </p:sp>
      <p:sp>
        <p:nvSpPr>
          <p:cNvPr id="6" name="5 Marcador de pie de página"/>
          <p:cNvSpPr>
            <a:spLocks noGrp="1"/>
          </p:cNvSpPr>
          <p:nvPr>
            <p:ph type="ftr" sz="quarter" idx="11"/>
          </p:nvPr>
        </p:nvSpPr>
        <p:spPr>
          <a:xfrm>
            <a:off x="914400" y="6172200"/>
            <a:ext cx="3886200" cy="457200"/>
          </a:xfrm>
        </p:spPr>
        <p:txBody>
          <a:bodyPr/>
          <a:lstStyle/>
          <a:p>
            <a:endParaRPr lang="en-US"/>
          </a:p>
        </p:txBody>
      </p:sp>
      <p:sp>
        <p:nvSpPr>
          <p:cNvPr id="7" name="6 Marcador de número de diapositiva"/>
          <p:cNvSpPr>
            <a:spLocks noGrp="1"/>
          </p:cNvSpPr>
          <p:nvPr>
            <p:ph type="sldNum" sz="quarter" idx="12"/>
          </p:nvPr>
        </p:nvSpPr>
        <p:spPr>
          <a:xfrm>
            <a:off x="146304" y="6208776"/>
            <a:ext cx="457200" cy="457200"/>
          </a:xfrm>
        </p:spPr>
        <p:txBody>
          <a:bodyPr/>
          <a:lstStyle/>
          <a:p>
            <a:fld id="{8F1CABD0-C36D-4C99-ADC8-8EEE14E68711}" type="slidenum">
              <a:rPr lang="en-US" smtClean="0"/>
              <a:pPr/>
              <a:t>‹Nº›</a:t>
            </a:fld>
            <a:endParaRPr lang="en-US"/>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23EBF86-81EC-4BEB-BEB7-A88818A3BDC7}" type="datetimeFigureOut">
              <a:rPr lang="en-US" smtClean="0"/>
              <a:pPr/>
              <a:t>12/27/2011</a:t>
            </a:fld>
            <a:endParaRPr lang="en-US"/>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F1CABD0-C36D-4C99-ADC8-8EEE14E68711}"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285984" y="5429264"/>
            <a:ext cx="6215106" cy="1000132"/>
          </a:xfrm>
          <a:solidFill>
            <a:schemeClr val="accent2"/>
          </a:solidFill>
        </p:spPr>
        <p:txBody>
          <a:bodyPr>
            <a:normAutofit fontScale="92500" lnSpcReduction="20000"/>
          </a:bodyPr>
          <a:lstStyle/>
          <a:p>
            <a:r>
              <a:rPr lang="es-ES" sz="2000" b="1" dirty="0" smtClean="0">
                <a:solidFill>
                  <a:schemeClr val="tx1"/>
                </a:solidFill>
                <a:latin typeface="Calibri" pitchFamily="34" charset="0"/>
              </a:rPr>
              <a:t>Seminario Internacional</a:t>
            </a:r>
          </a:p>
          <a:p>
            <a:r>
              <a:rPr lang="es-ES" sz="2000" b="1" i="1" dirty="0" smtClean="0">
                <a:solidFill>
                  <a:schemeClr val="tx1"/>
                </a:solidFill>
                <a:latin typeface="Calibri" pitchFamily="34" charset="0"/>
              </a:rPr>
              <a:t>Historia de los medios en América Latina</a:t>
            </a:r>
          </a:p>
          <a:p>
            <a:r>
              <a:rPr lang="es-ES" sz="2000" b="1" dirty="0" smtClean="0">
                <a:solidFill>
                  <a:schemeClr val="tx1"/>
                </a:solidFill>
                <a:latin typeface="Calibri" pitchFamily="34" charset="0"/>
              </a:rPr>
              <a:t>Buenos Aires, Septiembre 2011</a:t>
            </a:r>
            <a:endParaRPr lang="en-US" sz="2000" b="1" dirty="0">
              <a:solidFill>
                <a:schemeClr val="tx1"/>
              </a:solidFill>
              <a:latin typeface="Calibri" pitchFamily="34" charset="0"/>
            </a:endParaRPr>
          </a:p>
        </p:txBody>
      </p:sp>
      <p:sp>
        <p:nvSpPr>
          <p:cNvPr id="2" name="1 Título"/>
          <p:cNvSpPr>
            <a:spLocks noGrp="1"/>
          </p:cNvSpPr>
          <p:nvPr>
            <p:ph type="ctrTitle"/>
          </p:nvPr>
        </p:nvSpPr>
        <p:spPr>
          <a:xfrm>
            <a:off x="685800" y="500042"/>
            <a:ext cx="7772400" cy="3571899"/>
          </a:xfrm>
        </p:spPr>
        <p:txBody>
          <a:bodyPr>
            <a:normAutofit fontScale="90000"/>
          </a:bodyPr>
          <a:lstStyle/>
          <a:p>
            <a:pPr lvl="0" algn="r"/>
            <a:r>
              <a:rPr lang="es-ES" sz="3200" b="1" spc="-100" dirty="0" smtClean="0">
                <a:solidFill>
                  <a:prstClr val="black"/>
                </a:solidFill>
                <a:latin typeface="+mn-lt"/>
              </a:rPr>
              <a:t/>
            </a:r>
            <a:br>
              <a:rPr lang="es-ES" sz="3200" b="1" spc="-100" dirty="0" smtClean="0">
                <a:solidFill>
                  <a:prstClr val="black"/>
                </a:solidFill>
                <a:latin typeface="+mn-lt"/>
              </a:rPr>
            </a:br>
            <a:r>
              <a:rPr lang="es-ES" sz="3200" b="1" spc="-100" dirty="0" smtClean="0">
                <a:solidFill>
                  <a:prstClr val="black"/>
                </a:solidFill>
                <a:latin typeface="+mn-lt"/>
              </a:rPr>
              <a:t>Prensa </a:t>
            </a:r>
            <a:r>
              <a:rPr lang="es-ES" sz="3200" b="1" spc="-100" dirty="0">
                <a:solidFill>
                  <a:prstClr val="black"/>
                </a:solidFill>
                <a:latin typeface="+mn-lt"/>
              </a:rPr>
              <a:t>y cultura </a:t>
            </a:r>
            <a:r>
              <a:rPr lang="es-ES" sz="2400" b="1" spc="-100" dirty="0">
                <a:solidFill>
                  <a:prstClr val="black"/>
                </a:solidFill>
                <a:latin typeface="+mn-lt"/>
              </a:rPr>
              <a:t>de</a:t>
            </a:r>
            <a:r>
              <a:rPr lang="es-ES" sz="3200" b="1" spc="-100" dirty="0">
                <a:solidFill>
                  <a:prstClr val="black"/>
                </a:solidFill>
                <a:latin typeface="+mn-lt"/>
              </a:rPr>
              <a:t> masas en Chile </a:t>
            </a:r>
            <a:br>
              <a:rPr lang="es-ES" sz="3200" b="1" spc="-100" dirty="0">
                <a:solidFill>
                  <a:prstClr val="black"/>
                </a:solidFill>
                <a:latin typeface="+mn-lt"/>
              </a:rPr>
            </a:br>
            <a:r>
              <a:rPr lang="es-ES" sz="3200" b="1" spc="-100" dirty="0">
                <a:solidFill>
                  <a:prstClr val="black"/>
                </a:solidFill>
                <a:latin typeface="+mn-lt"/>
              </a:rPr>
              <a:t>a comienzos del siglo </a:t>
            </a:r>
            <a:r>
              <a:rPr lang="es-ES" sz="3200" b="1" spc="-100" dirty="0" smtClean="0">
                <a:solidFill>
                  <a:prstClr val="black"/>
                </a:solidFill>
                <a:latin typeface="+mn-lt"/>
              </a:rPr>
              <a:t>XX</a:t>
            </a:r>
            <a:br>
              <a:rPr lang="es-ES" sz="3200" b="1" spc="-100" dirty="0" smtClean="0">
                <a:solidFill>
                  <a:prstClr val="black"/>
                </a:solidFill>
                <a:latin typeface="+mn-lt"/>
              </a:rPr>
            </a:br>
            <a:r>
              <a:rPr lang="es-ES" sz="2800" b="1" dirty="0" smtClean="0">
                <a:solidFill>
                  <a:prstClr val="black"/>
                </a:solidFill>
                <a:latin typeface="Calibri" pitchFamily="34" charset="0"/>
              </a:rPr>
              <a:t>(1900-1920)</a:t>
            </a:r>
            <a:br>
              <a:rPr lang="es-ES" sz="2800" b="1" dirty="0" smtClean="0">
                <a:solidFill>
                  <a:prstClr val="black"/>
                </a:solidFill>
                <a:latin typeface="Calibri" pitchFamily="34" charset="0"/>
              </a:rPr>
            </a:br>
            <a:r>
              <a:rPr lang="es-ES" sz="2800" b="1" dirty="0" smtClean="0">
                <a:solidFill>
                  <a:prstClr val="black"/>
                </a:solidFill>
                <a:latin typeface="Calibri" pitchFamily="34" charset="0"/>
              </a:rPr>
              <a:t/>
            </a:r>
            <a:br>
              <a:rPr lang="es-ES" sz="2800" b="1" dirty="0" smtClean="0">
                <a:solidFill>
                  <a:prstClr val="black"/>
                </a:solidFill>
                <a:latin typeface="Calibri" pitchFamily="34" charset="0"/>
              </a:rPr>
            </a:br>
            <a:r>
              <a:rPr lang="es-ES" sz="2800" b="1" dirty="0" smtClean="0">
                <a:solidFill>
                  <a:prstClr val="black"/>
                </a:solidFill>
                <a:latin typeface="Calibri" pitchFamily="34" charset="0"/>
              </a:rPr>
              <a:t/>
            </a:r>
            <a:br>
              <a:rPr lang="es-ES" sz="2800" b="1" dirty="0" smtClean="0">
                <a:solidFill>
                  <a:prstClr val="black"/>
                </a:solidFill>
                <a:latin typeface="Calibri" pitchFamily="34" charset="0"/>
              </a:rPr>
            </a:br>
            <a:r>
              <a:rPr lang="es-ES" sz="2800" b="1" dirty="0" smtClean="0">
                <a:solidFill>
                  <a:prstClr val="black"/>
                </a:solidFill>
                <a:latin typeface="Calibri" pitchFamily="34" charset="0"/>
              </a:rPr>
              <a:t/>
            </a:r>
            <a:br>
              <a:rPr lang="es-ES" sz="2800" b="1" dirty="0" smtClean="0">
                <a:solidFill>
                  <a:prstClr val="black"/>
                </a:solidFill>
                <a:latin typeface="Calibri" pitchFamily="34" charset="0"/>
              </a:rPr>
            </a:br>
            <a:r>
              <a:rPr lang="es-ES" sz="2200" b="1" dirty="0" smtClean="0">
                <a:solidFill>
                  <a:prstClr val="black"/>
                </a:solidFill>
                <a:latin typeface="Calibri" pitchFamily="34" charset="0"/>
              </a:rPr>
              <a:t>Eduardo Santa Cruz</a:t>
            </a:r>
            <a:br>
              <a:rPr lang="es-ES" sz="2200" b="1" dirty="0" smtClean="0">
                <a:solidFill>
                  <a:prstClr val="black"/>
                </a:solidFill>
                <a:latin typeface="Calibri" pitchFamily="34" charset="0"/>
              </a:rPr>
            </a:br>
            <a:r>
              <a:rPr lang="es-ES" sz="2200" b="1" dirty="0" smtClean="0">
                <a:solidFill>
                  <a:prstClr val="black"/>
                </a:solidFill>
                <a:latin typeface="Calibri" pitchFamily="34" charset="0"/>
              </a:rPr>
              <a:t>Universidad de Chile</a:t>
            </a:r>
            <a:r>
              <a:rPr sz="3200" b="1" smtClean="0">
                <a:solidFill>
                  <a:prstClr val="black"/>
                </a:solidFill>
                <a:latin typeface="Calibri" pitchFamily="34" charset="0"/>
              </a:rPr>
              <a:t/>
            </a:r>
            <a:br>
              <a:rPr sz="3200" b="1" smtClean="0">
                <a:solidFill>
                  <a:prstClr val="black"/>
                </a:solidFill>
                <a:latin typeface="Calibri" pitchFamily="34" charset="0"/>
              </a:rPr>
            </a:br>
            <a:endParaRPr lang="en-US" sz="3200" dirty="0">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296842"/>
          </a:xfrm>
          <a:solidFill>
            <a:schemeClr val="accent2"/>
          </a:solidFill>
        </p:spPr>
        <p:txBody>
          <a:bodyPr>
            <a:normAutofit/>
          </a:bodyPr>
          <a:lstStyle/>
          <a:p>
            <a:r>
              <a:rPr lang="es-ES" sz="800" dirty="0" smtClean="0"/>
              <a:t>.</a:t>
            </a:r>
            <a:endParaRPr lang="en-US" sz="800" dirty="0"/>
          </a:p>
        </p:txBody>
      </p:sp>
      <p:sp>
        <p:nvSpPr>
          <p:cNvPr id="3" name="2 Marcador de contenido"/>
          <p:cNvSpPr>
            <a:spLocks noGrp="1"/>
          </p:cNvSpPr>
          <p:nvPr>
            <p:ph sz="quarter" idx="1"/>
          </p:nvPr>
        </p:nvSpPr>
        <p:spPr>
          <a:xfrm>
            <a:off x="914400" y="1071546"/>
            <a:ext cx="7772400" cy="4948254"/>
          </a:xfrm>
        </p:spPr>
        <p:txBody>
          <a:bodyPr>
            <a:normAutofit/>
          </a:bodyPr>
          <a:lstStyle/>
          <a:p>
            <a:r>
              <a:rPr lang="es-ES_tradnl" sz="2800" b="1" dirty="0" smtClean="0">
                <a:effectLst>
                  <a:outerShdw blurRad="38100" dist="38100" dir="2700000" algn="tl">
                    <a:srgbClr val="000000"/>
                  </a:outerShdw>
                </a:effectLst>
              </a:rPr>
              <a:t>1920 – Sucesos</a:t>
            </a:r>
            <a:r>
              <a:rPr lang="es-ES" sz="2800" b="1" dirty="0" smtClean="0">
                <a:effectLst>
                  <a:outerShdw blurRad="38100" dist="38100" dir="2700000" algn="tl">
                    <a:srgbClr val="000000"/>
                  </a:outerShdw>
                </a:effectLst>
              </a:rPr>
              <a:t/>
            </a:r>
            <a:br>
              <a:rPr lang="es-ES" sz="2800" b="1" dirty="0" smtClean="0">
                <a:effectLst>
                  <a:outerShdw blurRad="38100" dist="38100" dir="2700000" algn="tl">
                    <a:srgbClr val="000000"/>
                  </a:outerShdw>
                </a:effectLst>
              </a:rPr>
            </a:br>
            <a:endParaRPr lang="es-ES" sz="2800" b="1" dirty="0" smtClean="0">
              <a:effectLst>
                <a:outerShdw blurRad="38100" dist="38100" dir="2700000" algn="tl">
                  <a:srgbClr val="000000"/>
                </a:outerShdw>
              </a:effectLst>
            </a:endParaRPr>
          </a:p>
          <a:p>
            <a:r>
              <a:rPr lang="es-ES" sz="800" dirty="0" smtClean="0"/>
              <a:t>.</a:t>
            </a:r>
            <a:endParaRPr lang="en-US" sz="800" dirty="0"/>
          </a:p>
        </p:txBody>
      </p:sp>
      <p:pic>
        <p:nvPicPr>
          <p:cNvPr id="4" name="Picture 4" descr="1925-2 - Sucesos"/>
          <p:cNvPicPr>
            <a:picLocks noChangeAspect="1" noChangeArrowheads="1"/>
          </p:cNvPicPr>
          <p:nvPr/>
        </p:nvPicPr>
        <p:blipFill>
          <a:blip r:embed="rId2"/>
          <a:srcRect/>
          <a:stretch>
            <a:fillRect/>
          </a:stretch>
        </p:blipFill>
        <p:spPr>
          <a:xfrm>
            <a:off x="1357290" y="1857364"/>
            <a:ext cx="2881311" cy="4152898"/>
          </a:xfrm>
          <a:prstGeom prst="rect">
            <a:avLst/>
          </a:prstGeom>
          <a:noFill/>
        </p:spPr>
      </p:pic>
      <p:pic>
        <p:nvPicPr>
          <p:cNvPr id="5" name="Picture 5" descr="1925 - Sucesos"/>
          <p:cNvPicPr>
            <a:picLocks noChangeAspect="1" noChangeArrowheads="1"/>
          </p:cNvPicPr>
          <p:nvPr/>
        </p:nvPicPr>
        <p:blipFill>
          <a:blip r:embed="rId3" cstate="print"/>
          <a:srcRect/>
          <a:stretch>
            <a:fillRect/>
          </a:stretch>
        </p:blipFill>
        <p:spPr bwMode="auto">
          <a:xfrm>
            <a:off x="5143504" y="1142984"/>
            <a:ext cx="3009891" cy="402432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85728"/>
            <a:ext cx="5657864" cy="3286148"/>
          </a:xfrm>
          <a:solidFill>
            <a:schemeClr val="tx1"/>
          </a:solidFill>
        </p:spPr>
        <p:txBody>
          <a:bodyPr>
            <a:noAutofit/>
          </a:bodyPr>
          <a:lstStyle/>
          <a:p>
            <a:pPr algn="just"/>
            <a:r>
              <a:rPr lang="es-ES" sz="1600" b="1" dirty="0" smtClean="0">
                <a:solidFill>
                  <a:schemeClr val="bg1"/>
                </a:solidFill>
                <a:latin typeface="Calibri" pitchFamily="34" charset="0"/>
              </a:rPr>
              <a:t>Surgen como producto del desarrollo del movimiento sindical y popular y, al mismo tiempo, son factores importantes en ese mismo desarrollo. Funcionan por fuera y en contra del sistema y, por ello, son regularmente acosados y perseguidos. En la primera década hay cinco años de intensas movilizaciones sociales y las represiones sangrientas consiguientes, desde la “Semana Roja”, de Valparaíso, en 1903 hasta la matanza de la Escuela Santa María, de Iquique, en 1907, con tres mil víctimas. El movimiento sindical naciente no está reconocido legalmente y se le acusa de ser manejado por agitadores extranjeros. Se promulga la Ley de residencia hacia 1920 cuando recrudece la crisis económica y lo que se llamó la “cuestión social” (creación de la Asamblea Obrera de Alimentación Nacional, 1918).</a:t>
            </a:r>
            <a:endParaRPr lang="en-US" sz="1600" dirty="0">
              <a:latin typeface="Calibri" pitchFamily="34" charset="0"/>
            </a:endParaRPr>
          </a:p>
        </p:txBody>
      </p:sp>
      <p:sp>
        <p:nvSpPr>
          <p:cNvPr id="3" name="2 Marcador de contenido"/>
          <p:cNvSpPr>
            <a:spLocks noGrp="1"/>
          </p:cNvSpPr>
          <p:nvPr>
            <p:ph sz="quarter" idx="1"/>
          </p:nvPr>
        </p:nvSpPr>
        <p:spPr>
          <a:xfrm>
            <a:off x="4143340" y="3857628"/>
            <a:ext cx="4786378" cy="2786082"/>
          </a:xfrm>
          <a:solidFill>
            <a:schemeClr val="accent5"/>
          </a:solidFill>
        </p:spPr>
        <p:txBody>
          <a:bodyPr>
            <a:normAutofit/>
          </a:bodyPr>
          <a:lstStyle/>
          <a:p>
            <a:pPr marL="411480" lvl="0" indent="-342900">
              <a:lnSpc>
                <a:spcPct val="90000"/>
              </a:lnSpc>
              <a:spcBef>
                <a:spcPts val="700"/>
              </a:spcBef>
              <a:buClr>
                <a:srgbClr val="D6ECFF"/>
              </a:buClr>
              <a:buSzPct val="95000"/>
              <a:buFont typeface="Wingdings"/>
              <a:buChar char=""/>
              <a:defRPr/>
            </a:pPr>
            <a:r>
              <a:rPr lang="es-ES" sz="1800" b="1" dirty="0" smtClean="0">
                <a:solidFill>
                  <a:prstClr val="black"/>
                </a:solidFill>
                <a:latin typeface="Corbel"/>
              </a:rPr>
              <a:t>Hay periódicos de distinta orientación ideológica:</a:t>
            </a:r>
          </a:p>
          <a:p>
            <a:pPr marL="411480" lvl="0" indent="-342900">
              <a:lnSpc>
                <a:spcPct val="90000"/>
              </a:lnSpc>
              <a:spcBef>
                <a:spcPts val="700"/>
              </a:spcBef>
              <a:buClr>
                <a:srgbClr val="D6ECFF"/>
              </a:buClr>
              <a:buSzPct val="95000"/>
              <a:buNone/>
              <a:defRPr/>
            </a:pPr>
            <a:r>
              <a:rPr lang="es-ES" sz="1800" b="1" dirty="0" smtClean="0">
                <a:solidFill>
                  <a:prstClr val="black"/>
                </a:solidFill>
                <a:latin typeface="Corbel"/>
              </a:rPr>
              <a:t>     - anarquista (</a:t>
            </a:r>
            <a:r>
              <a:rPr lang="es-ES" sz="1800" b="1" i="1" dirty="0" smtClean="0">
                <a:solidFill>
                  <a:prstClr val="black"/>
                </a:solidFill>
                <a:latin typeface="Corbel"/>
              </a:rPr>
              <a:t>La Batalla</a:t>
            </a:r>
            <a:r>
              <a:rPr lang="es-ES" sz="1800" b="1" dirty="0" smtClean="0">
                <a:solidFill>
                  <a:prstClr val="black"/>
                </a:solidFill>
                <a:latin typeface="Corbel"/>
              </a:rPr>
              <a:t>, e incluso feminista como </a:t>
            </a:r>
            <a:r>
              <a:rPr lang="es-ES" sz="1800" b="1" i="1" dirty="0" smtClean="0">
                <a:solidFill>
                  <a:prstClr val="black"/>
                </a:solidFill>
                <a:latin typeface="Corbel"/>
              </a:rPr>
              <a:t>La Palanca</a:t>
            </a:r>
            <a:r>
              <a:rPr lang="es-ES" sz="1800" b="1" dirty="0" smtClean="0">
                <a:solidFill>
                  <a:prstClr val="black"/>
                </a:solidFill>
                <a:latin typeface="Corbel"/>
              </a:rPr>
              <a:t>).</a:t>
            </a:r>
          </a:p>
          <a:p>
            <a:pPr marL="411480" lvl="0" indent="-342900">
              <a:lnSpc>
                <a:spcPct val="90000"/>
              </a:lnSpc>
              <a:spcBef>
                <a:spcPts val="700"/>
              </a:spcBef>
              <a:buClr>
                <a:srgbClr val="D6ECFF"/>
              </a:buClr>
              <a:buSzPct val="95000"/>
              <a:buNone/>
              <a:defRPr/>
            </a:pPr>
            <a:r>
              <a:rPr lang="es-ES" sz="1800" b="1" dirty="0" smtClean="0">
                <a:solidFill>
                  <a:prstClr val="black"/>
                </a:solidFill>
                <a:latin typeface="Corbel"/>
              </a:rPr>
              <a:t>     - demócrata (</a:t>
            </a:r>
            <a:r>
              <a:rPr lang="es-ES" sz="1800" b="1" i="1" dirty="0" smtClean="0">
                <a:solidFill>
                  <a:prstClr val="black"/>
                </a:solidFill>
                <a:latin typeface="Corbel"/>
              </a:rPr>
              <a:t>El Proletario</a:t>
            </a:r>
            <a:r>
              <a:rPr lang="es-ES" sz="1800" b="1" dirty="0" smtClean="0">
                <a:solidFill>
                  <a:prstClr val="black"/>
                </a:solidFill>
                <a:latin typeface="Corbel"/>
              </a:rPr>
              <a:t>)</a:t>
            </a:r>
          </a:p>
          <a:p>
            <a:pPr marL="411480" lvl="0" indent="-342900">
              <a:lnSpc>
                <a:spcPct val="90000"/>
              </a:lnSpc>
              <a:spcBef>
                <a:spcPts val="700"/>
              </a:spcBef>
              <a:buClr>
                <a:srgbClr val="D6ECFF"/>
              </a:buClr>
              <a:buSzPct val="95000"/>
              <a:buNone/>
              <a:defRPr/>
            </a:pPr>
            <a:r>
              <a:rPr lang="es-ES" sz="1800" b="1" dirty="0" smtClean="0">
                <a:solidFill>
                  <a:prstClr val="black"/>
                </a:solidFill>
                <a:latin typeface="Corbel"/>
              </a:rPr>
              <a:t>     - socialista (</a:t>
            </a:r>
            <a:r>
              <a:rPr lang="es-ES" sz="1800" b="1" i="1" dirty="0" smtClean="0">
                <a:solidFill>
                  <a:prstClr val="black"/>
                </a:solidFill>
                <a:latin typeface="Corbel"/>
              </a:rPr>
              <a:t>El Despertar de los Trabajadores</a:t>
            </a:r>
            <a:r>
              <a:rPr lang="es-ES" sz="1800" b="1" dirty="0" smtClean="0">
                <a:solidFill>
                  <a:prstClr val="black"/>
                </a:solidFill>
                <a:latin typeface="Corbel"/>
              </a:rPr>
              <a:t>)</a:t>
            </a:r>
          </a:p>
          <a:p>
            <a:pPr marL="411480" lvl="0" indent="-342900">
              <a:lnSpc>
                <a:spcPct val="90000"/>
              </a:lnSpc>
              <a:spcBef>
                <a:spcPts val="700"/>
              </a:spcBef>
              <a:buClr>
                <a:srgbClr val="D6ECFF"/>
              </a:buClr>
              <a:buSzPct val="95000"/>
              <a:buNone/>
              <a:defRPr/>
            </a:pPr>
            <a:r>
              <a:rPr lang="es-ES" sz="1800" b="1" dirty="0" smtClean="0">
                <a:solidFill>
                  <a:prstClr val="black"/>
                </a:solidFill>
                <a:latin typeface="Corbel"/>
              </a:rPr>
              <a:t>     - sindicalista (</a:t>
            </a:r>
            <a:r>
              <a:rPr lang="es-ES" sz="1800" b="1" i="1" dirty="0" smtClean="0">
                <a:solidFill>
                  <a:prstClr val="black"/>
                </a:solidFill>
                <a:latin typeface="Corbel"/>
              </a:rPr>
              <a:t>La Federación Obrera</a:t>
            </a:r>
            <a:r>
              <a:rPr lang="es-ES" sz="1800" b="1" dirty="0" smtClean="0">
                <a:solidFill>
                  <a:prstClr val="black"/>
                </a:solidFill>
                <a:latin typeface="Corbel"/>
              </a:rPr>
              <a:t>)</a:t>
            </a:r>
          </a:p>
          <a:p>
            <a:pPr marL="411480" lvl="0" indent="-342900">
              <a:lnSpc>
                <a:spcPct val="90000"/>
              </a:lnSpc>
              <a:spcBef>
                <a:spcPts val="700"/>
              </a:spcBef>
              <a:buClr>
                <a:srgbClr val="D6ECFF"/>
              </a:buClr>
              <a:buSzPct val="95000"/>
              <a:buNone/>
              <a:defRPr/>
            </a:pPr>
            <a:r>
              <a:rPr lang="es-ES" sz="1800" b="1" dirty="0" smtClean="0">
                <a:solidFill>
                  <a:prstClr val="black"/>
                </a:solidFill>
                <a:latin typeface="Corbel"/>
              </a:rPr>
              <a:t>     - social-cristiana</a:t>
            </a:r>
            <a:endParaRPr lang="en-US" sz="2000" dirty="0">
              <a:latin typeface="Calibri" pitchFamily="34" charset="0"/>
            </a:endParaRPr>
          </a:p>
        </p:txBody>
      </p:sp>
      <p:pic>
        <p:nvPicPr>
          <p:cNvPr id="4" name="Picture 5" descr="La Federacion Obrera"/>
          <p:cNvPicPr>
            <a:picLocks noChangeAspect="1" noChangeArrowheads="1"/>
          </p:cNvPicPr>
          <p:nvPr/>
        </p:nvPicPr>
        <p:blipFill>
          <a:blip r:embed="rId2"/>
          <a:srcRect/>
          <a:stretch>
            <a:fillRect/>
          </a:stretch>
        </p:blipFill>
        <p:spPr bwMode="auto">
          <a:xfrm>
            <a:off x="6877050" y="260350"/>
            <a:ext cx="2082800" cy="2736850"/>
          </a:xfrm>
          <a:prstGeom prst="rect">
            <a:avLst/>
          </a:prstGeom>
          <a:noFill/>
          <a:ln w="9525">
            <a:noFill/>
            <a:miter lim="800000"/>
            <a:headEnd/>
            <a:tailEnd/>
          </a:ln>
        </p:spPr>
      </p:pic>
      <p:pic>
        <p:nvPicPr>
          <p:cNvPr id="5" name="Picture 5" descr="1914 - La Batalla"/>
          <p:cNvPicPr>
            <a:picLocks noChangeAspect="1" noChangeArrowheads="1"/>
          </p:cNvPicPr>
          <p:nvPr/>
        </p:nvPicPr>
        <p:blipFill>
          <a:blip r:embed="rId3"/>
          <a:srcRect/>
          <a:stretch>
            <a:fillRect/>
          </a:stretch>
        </p:blipFill>
        <p:spPr bwMode="auto">
          <a:xfrm>
            <a:off x="1214414" y="3714752"/>
            <a:ext cx="2089150" cy="286543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274638"/>
            <a:ext cx="3643338" cy="582594"/>
          </a:xfrm>
          <a:solidFill>
            <a:schemeClr val="accent1"/>
          </a:solidFill>
        </p:spPr>
        <p:txBody>
          <a:bodyPr>
            <a:normAutofit/>
          </a:bodyPr>
          <a:lstStyle/>
          <a:p>
            <a:r>
              <a:rPr lang="es-ES" sz="2800" dirty="0" smtClean="0">
                <a:solidFill>
                  <a:schemeClr val="tx1"/>
                </a:solidFill>
              </a:rPr>
              <a:t>4.- </a:t>
            </a:r>
            <a:r>
              <a:rPr lang="es-ES" sz="2800" dirty="0" smtClean="0">
                <a:solidFill>
                  <a:schemeClr val="tx1"/>
                </a:solidFill>
                <a:latin typeface="Calibri" pitchFamily="34" charset="0"/>
              </a:rPr>
              <a:t>Revistas</a:t>
            </a:r>
            <a:endParaRPr lang="en-US" sz="2800" dirty="0">
              <a:solidFill>
                <a:schemeClr val="tx1"/>
              </a:solidFill>
            </a:endParaRPr>
          </a:p>
        </p:txBody>
      </p:sp>
      <p:sp>
        <p:nvSpPr>
          <p:cNvPr id="3" name="2 Marcador de contenido"/>
          <p:cNvSpPr>
            <a:spLocks noGrp="1"/>
          </p:cNvSpPr>
          <p:nvPr>
            <p:ph sz="quarter" idx="1"/>
          </p:nvPr>
        </p:nvSpPr>
        <p:spPr>
          <a:xfrm>
            <a:off x="285720" y="1214422"/>
            <a:ext cx="4929222" cy="5214974"/>
          </a:xfrm>
          <a:solidFill>
            <a:schemeClr val="tx1"/>
          </a:solidFill>
        </p:spPr>
        <p:txBody>
          <a:bodyPr>
            <a:normAutofit fontScale="92500" lnSpcReduction="10000"/>
          </a:bodyPr>
          <a:lstStyle/>
          <a:p>
            <a:r>
              <a:rPr lang="es-ES_tradnl" sz="2800" b="1" dirty="0" smtClean="0">
                <a:solidFill>
                  <a:schemeClr val="bg1"/>
                </a:solidFill>
                <a:latin typeface="Calibri" pitchFamily="34" charset="0"/>
              </a:rPr>
              <a:t>REVISTAS </a:t>
            </a:r>
            <a:r>
              <a:rPr lang="es-MX" sz="2800" b="1" dirty="0" smtClean="0">
                <a:solidFill>
                  <a:schemeClr val="bg1"/>
                </a:solidFill>
                <a:latin typeface="Calibri" pitchFamily="34" charset="0"/>
              </a:rPr>
              <a:t>CINE</a:t>
            </a:r>
            <a:r>
              <a:rPr lang="es-ES_tradnl" sz="2800" b="1" dirty="0" smtClean="0">
                <a:solidFill>
                  <a:schemeClr val="bg1"/>
                </a:solidFill>
                <a:latin typeface="Calibri" pitchFamily="34" charset="0"/>
              </a:rPr>
              <a:t> </a:t>
            </a:r>
            <a:r>
              <a:rPr lang="es-ES_tradnl" sz="2800" b="1" i="1" dirty="0" smtClean="0">
                <a:solidFill>
                  <a:schemeClr val="bg1"/>
                </a:solidFill>
                <a:latin typeface="Calibri" pitchFamily="34" charset="0"/>
              </a:rPr>
              <a:t/>
            </a:r>
            <a:br>
              <a:rPr lang="es-ES_tradnl" sz="2800" b="1" i="1" dirty="0" smtClean="0">
                <a:solidFill>
                  <a:schemeClr val="bg1"/>
                </a:solidFill>
                <a:latin typeface="Calibri" pitchFamily="34" charset="0"/>
              </a:rPr>
            </a:br>
            <a:r>
              <a:rPr lang="es-ES_tradnl" sz="1800" b="1" i="1" dirty="0" smtClean="0">
                <a:solidFill>
                  <a:schemeClr val="tx2">
                    <a:satMod val="200000"/>
                  </a:schemeClr>
                </a:solidFill>
              </a:rPr>
              <a:t/>
            </a:r>
            <a:br>
              <a:rPr lang="es-ES_tradnl" sz="1800" b="1" i="1" dirty="0" smtClean="0">
                <a:solidFill>
                  <a:schemeClr val="tx2">
                    <a:satMod val="200000"/>
                  </a:schemeClr>
                </a:solidFill>
              </a:rPr>
            </a:br>
            <a:r>
              <a:rPr lang="es-ES_tradnl" sz="1400" b="1" i="1" dirty="0" smtClean="0">
                <a:solidFill>
                  <a:schemeClr val="tx2">
                    <a:satMod val="200000"/>
                  </a:schemeClr>
                </a:solidFill>
              </a:rPr>
              <a:t/>
            </a:r>
            <a:br>
              <a:rPr lang="es-ES_tradnl" sz="1400" b="1" i="1" dirty="0" smtClean="0">
                <a:solidFill>
                  <a:schemeClr val="tx2">
                    <a:satMod val="200000"/>
                  </a:schemeClr>
                </a:solidFill>
              </a:rPr>
            </a:br>
            <a:r>
              <a:rPr lang="es-ES_tradnl" sz="1400" b="1" i="1" dirty="0" smtClean="0">
                <a:solidFill>
                  <a:schemeClr val="tx2">
                    <a:satMod val="200000"/>
                  </a:schemeClr>
                </a:solidFill>
              </a:rPr>
              <a:t/>
            </a:r>
            <a:br>
              <a:rPr lang="es-ES_tradnl" sz="1400" b="1" i="1" dirty="0" smtClean="0">
                <a:solidFill>
                  <a:schemeClr val="tx2">
                    <a:satMod val="200000"/>
                  </a:schemeClr>
                </a:solidFill>
              </a:rPr>
            </a:br>
            <a:r>
              <a:rPr lang="es-ES_tradnl" sz="1400" b="1" i="1" dirty="0" smtClean="0">
                <a:solidFill>
                  <a:schemeClr val="tx2">
                    <a:satMod val="200000"/>
                  </a:schemeClr>
                </a:solidFill>
              </a:rPr>
              <a:t/>
            </a:r>
            <a:br>
              <a:rPr lang="es-ES_tradnl" sz="1400" b="1" i="1" dirty="0" smtClean="0">
                <a:solidFill>
                  <a:schemeClr val="tx2">
                    <a:satMod val="200000"/>
                  </a:schemeClr>
                </a:solidFill>
              </a:rPr>
            </a:br>
            <a:r>
              <a:rPr lang="es-ES_tradnl" sz="1400" b="1" i="1" dirty="0" smtClean="0">
                <a:solidFill>
                  <a:schemeClr val="tx2">
                    <a:satMod val="200000"/>
                  </a:schemeClr>
                </a:solidFill>
              </a:rPr>
              <a:t/>
            </a:r>
            <a:br>
              <a:rPr lang="es-ES_tradnl" sz="1400" b="1" i="1" dirty="0" smtClean="0">
                <a:solidFill>
                  <a:schemeClr val="tx2">
                    <a:satMod val="200000"/>
                  </a:schemeClr>
                </a:solidFill>
              </a:rPr>
            </a:br>
            <a:r>
              <a:rPr lang="es-ES_tradnl" sz="2000" b="1" i="1" dirty="0" smtClean="0">
                <a:solidFill>
                  <a:schemeClr val="bg1"/>
                </a:solidFill>
              </a:rPr>
              <a:t>Chile Cinematográfico</a:t>
            </a:r>
            <a:r>
              <a:rPr lang="es-ES_tradnl" sz="2000" b="1" dirty="0" smtClean="0">
                <a:solidFill>
                  <a:schemeClr val="bg1"/>
                </a:solidFill>
              </a:rPr>
              <a:t> (1915)</a:t>
            </a:r>
            <a:br>
              <a:rPr lang="es-ES_tradnl" sz="2000" b="1" dirty="0" smtClean="0">
                <a:solidFill>
                  <a:schemeClr val="bg1"/>
                </a:solidFill>
              </a:rPr>
            </a:br>
            <a:r>
              <a:rPr lang="es-ES_tradnl" sz="2000" b="1" dirty="0" smtClean="0">
                <a:solidFill>
                  <a:schemeClr val="bg1"/>
                </a:solidFill>
              </a:rPr>
              <a:t>difusión del cine</a:t>
            </a:r>
            <a:br>
              <a:rPr lang="es-ES_tradnl" sz="2000" b="1" dirty="0" smtClean="0">
                <a:solidFill>
                  <a:schemeClr val="bg1"/>
                </a:solidFill>
              </a:rPr>
            </a:br>
            <a:r>
              <a:rPr lang="es-ES_tradnl" sz="2000" b="1" i="1" dirty="0" smtClean="0">
                <a:solidFill>
                  <a:schemeClr val="bg1"/>
                </a:solidFill>
              </a:rPr>
              <a:t/>
            </a:r>
            <a:br>
              <a:rPr lang="es-ES_tradnl" sz="2000" b="1" i="1" dirty="0" smtClean="0">
                <a:solidFill>
                  <a:schemeClr val="bg1"/>
                </a:solidFill>
              </a:rPr>
            </a:br>
            <a:r>
              <a:rPr lang="es-ES_tradnl" sz="2000" b="1" i="1" dirty="0" smtClean="0">
                <a:solidFill>
                  <a:schemeClr val="bg1"/>
                </a:solidFill>
              </a:rPr>
              <a:t>Cine Gaceta</a:t>
            </a:r>
            <a:r>
              <a:rPr lang="es-ES_tradnl" sz="2000" b="1" dirty="0" smtClean="0">
                <a:solidFill>
                  <a:schemeClr val="bg1"/>
                </a:solidFill>
              </a:rPr>
              <a:t> (1915-1918)</a:t>
            </a:r>
            <a:br>
              <a:rPr lang="es-ES_tradnl" sz="2000" b="1" dirty="0" smtClean="0">
                <a:solidFill>
                  <a:schemeClr val="bg1"/>
                </a:solidFill>
              </a:rPr>
            </a:br>
            <a:r>
              <a:rPr lang="es-ES_tradnl" sz="2000" b="1" dirty="0" smtClean="0">
                <a:solidFill>
                  <a:schemeClr val="bg1"/>
                </a:solidFill>
              </a:rPr>
              <a:t>promoción de la industria</a:t>
            </a:r>
            <a:br>
              <a:rPr lang="es-ES_tradnl" sz="2000" b="1" dirty="0" smtClean="0">
                <a:solidFill>
                  <a:schemeClr val="bg1"/>
                </a:solidFill>
              </a:rPr>
            </a:br>
            <a:r>
              <a:rPr lang="es-ES_tradnl" sz="2000" b="1" i="1" dirty="0" smtClean="0">
                <a:solidFill>
                  <a:schemeClr val="bg1"/>
                </a:solidFill>
              </a:rPr>
              <a:t/>
            </a:r>
            <a:br>
              <a:rPr lang="es-ES_tradnl" sz="2000" b="1" i="1" dirty="0" smtClean="0">
                <a:solidFill>
                  <a:schemeClr val="bg1"/>
                </a:solidFill>
              </a:rPr>
            </a:br>
            <a:r>
              <a:rPr lang="es-ES_tradnl" sz="2000" b="1" i="1" dirty="0" smtClean="0">
                <a:solidFill>
                  <a:schemeClr val="bg1"/>
                </a:solidFill>
              </a:rPr>
              <a:t>La Semana Cinematográfica</a:t>
            </a:r>
            <a:r>
              <a:rPr lang="es-ES_tradnl" sz="2000" b="1" dirty="0" smtClean="0">
                <a:solidFill>
                  <a:schemeClr val="bg1"/>
                </a:solidFill>
              </a:rPr>
              <a:t> (1918</a:t>
            </a:r>
            <a:br>
              <a:rPr lang="es-ES_tradnl" sz="2000" b="1" dirty="0" smtClean="0">
                <a:solidFill>
                  <a:schemeClr val="bg1"/>
                </a:solidFill>
              </a:rPr>
            </a:br>
            <a:r>
              <a:rPr lang="es-ES_tradnl" sz="2000" b="1" dirty="0" smtClean="0">
                <a:solidFill>
                  <a:schemeClr val="bg1"/>
                </a:solidFill>
              </a:rPr>
              <a:t>1921) Promoción del </a:t>
            </a:r>
            <a:r>
              <a:rPr lang="es-ES_tradnl" sz="2000" b="1" dirty="0" err="1" smtClean="0">
                <a:solidFill>
                  <a:schemeClr val="bg1"/>
                </a:solidFill>
              </a:rPr>
              <a:t>star</a:t>
            </a:r>
            <a:r>
              <a:rPr lang="es-ES_tradnl" sz="2000" b="1" dirty="0" smtClean="0">
                <a:solidFill>
                  <a:schemeClr val="bg1"/>
                </a:solidFill>
              </a:rPr>
              <a:t> </a:t>
            </a:r>
            <a:r>
              <a:rPr lang="es-ES_tradnl" sz="2000" b="1" dirty="0" err="1" smtClean="0">
                <a:solidFill>
                  <a:schemeClr val="bg1"/>
                </a:solidFill>
              </a:rPr>
              <a:t>system</a:t>
            </a:r>
            <a:r>
              <a:rPr lang="es-ES_tradnl" sz="2000" b="1" dirty="0" smtClean="0">
                <a:solidFill>
                  <a:schemeClr val="bg1"/>
                </a:solidFill>
              </a:rPr>
              <a:t/>
            </a:r>
            <a:br>
              <a:rPr lang="es-ES_tradnl" sz="2000" b="1" dirty="0" smtClean="0">
                <a:solidFill>
                  <a:schemeClr val="bg1"/>
                </a:solidFill>
              </a:rPr>
            </a:br>
            <a:r>
              <a:rPr lang="es-ES_tradnl" sz="2000" b="1" dirty="0" smtClean="0">
                <a:solidFill>
                  <a:schemeClr val="bg1"/>
                </a:solidFill>
              </a:rPr>
              <a:t>(concursos de popularidad, galería</a:t>
            </a:r>
            <a:br>
              <a:rPr lang="es-ES_tradnl" sz="2000" b="1" dirty="0" smtClean="0">
                <a:solidFill>
                  <a:schemeClr val="bg1"/>
                </a:solidFill>
              </a:rPr>
            </a:br>
            <a:r>
              <a:rPr lang="es-ES_tradnl" sz="2000" b="1" dirty="0" smtClean="0">
                <a:solidFill>
                  <a:schemeClr val="bg1"/>
                </a:solidFill>
              </a:rPr>
              <a:t>de retratos)</a:t>
            </a:r>
            <a:br>
              <a:rPr lang="es-ES_tradnl" sz="2000" b="1" dirty="0" smtClean="0">
                <a:solidFill>
                  <a:schemeClr val="bg1"/>
                </a:solidFill>
              </a:rPr>
            </a:br>
            <a:r>
              <a:rPr lang="es-ES_tradnl" sz="2000" b="1" dirty="0" smtClean="0">
                <a:solidFill>
                  <a:schemeClr val="bg1"/>
                </a:solidFill>
              </a:rPr>
              <a:t/>
            </a:r>
            <a:br>
              <a:rPr lang="es-ES_tradnl" sz="2000" b="1" dirty="0" smtClean="0">
                <a:solidFill>
                  <a:schemeClr val="bg1"/>
                </a:solidFill>
              </a:rPr>
            </a:br>
            <a:r>
              <a:rPr lang="es-ES_tradnl" sz="2000" b="1" i="1" dirty="0" smtClean="0">
                <a:solidFill>
                  <a:schemeClr val="bg1"/>
                </a:solidFill>
              </a:rPr>
              <a:t>Hollywood</a:t>
            </a:r>
            <a:r>
              <a:rPr lang="es-ES_tradnl" sz="2000" b="1" dirty="0" smtClean="0">
                <a:solidFill>
                  <a:schemeClr val="bg1"/>
                </a:solidFill>
              </a:rPr>
              <a:t> (1923-1926)</a:t>
            </a:r>
            <a:br>
              <a:rPr lang="es-ES_tradnl" sz="2000" b="1" dirty="0" smtClean="0">
                <a:solidFill>
                  <a:schemeClr val="bg1"/>
                </a:solidFill>
              </a:rPr>
            </a:br>
            <a:r>
              <a:rPr lang="es-ES_tradnl" sz="2000" b="1" i="1" dirty="0" smtClean="0">
                <a:solidFill>
                  <a:schemeClr val="bg1"/>
                </a:solidFill>
              </a:rPr>
              <a:t/>
            </a:r>
            <a:br>
              <a:rPr lang="es-ES_tradnl" sz="2000" b="1" i="1" dirty="0" smtClean="0">
                <a:solidFill>
                  <a:schemeClr val="bg1"/>
                </a:solidFill>
              </a:rPr>
            </a:br>
            <a:r>
              <a:rPr lang="es-ES_tradnl" sz="2000" b="1" i="1" dirty="0" err="1" smtClean="0">
                <a:solidFill>
                  <a:schemeClr val="bg1"/>
                </a:solidFill>
              </a:rPr>
              <a:t>Ecran</a:t>
            </a:r>
            <a:r>
              <a:rPr lang="es-ES_tradnl" sz="2000" b="1" dirty="0" smtClean="0">
                <a:solidFill>
                  <a:schemeClr val="bg1"/>
                </a:solidFill>
              </a:rPr>
              <a:t> (1930-69)</a:t>
            </a:r>
            <a:endParaRPr lang="en-US" sz="2000" dirty="0">
              <a:latin typeface="Calibri" pitchFamily="34" charset="0"/>
            </a:endParaRPr>
          </a:p>
        </p:txBody>
      </p:sp>
      <p:pic>
        <p:nvPicPr>
          <p:cNvPr id="4" name="Picture 4" descr="Chile Cinematográfico; año 1, Número 1, 25 junio 1915"/>
          <p:cNvPicPr>
            <a:picLocks noChangeAspect="1" noChangeArrowheads="1"/>
          </p:cNvPicPr>
          <p:nvPr/>
        </p:nvPicPr>
        <p:blipFill>
          <a:blip r:embed="rId2"/>
          <a:srcRect/>
          <a:stretch>
            <a:fillRect/>
          </a:stretch>
        </p:blipFill>
        <p:spPr>
          <a:xfrm>
            <a:off x="5500694" y="2071678"/>
            <a:ext cx="3119437" cy="414340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225404"/>
          </a:xfrm>
          <a:solidFill>
            <a:schemeClr val="accent2"/>
          </a:solidFill>
        </p:spPr>
        <p:txBody>
          <a:bodyPr>
            <a:normAutofit fontScale="90000"/>
          </a:bodyPr>
          <a:lstStyle/>
          <a:p>
            <a:r>
              <a:rPr lang="es-ES" sz="800" dirty="0" smtClean="0"/>
              <a:t>.</a:t>
            </a:r>
            <a:endParaRPr lang="en-US" sz="800" dirty="0"/>
          </a:p>
        </p:txBody>
      </p:sp>
      <p:sp>
        <p:nvSpPr>
          <p:cNvPr id="3" name="2 Marcador de contenido"/>
          <p:cNvSpPr>
            <a:spLocks noGrp="1"/>
          </p:cNvSpPr>
          <p:nvPr>
            <p:ph sz="quarter" idx="1"/>
          </p:nvPr>
        </p:nvSpPr>
        <p:spPr>
          <a:xfrm>
            <a:off x="914400" y="928670"/>
            <a:ext cx="7772400" cy="5091130"/>
          </a:xfrm>
        </p:spPr>
        <p:txBody>
          <a:bodyPr>
            <a:normAutofit/>
          </a:bodyPr>
          <a:lstStyle/>
          <a:p>
            <a:r>
              <a:rPr lang="es-ES" sz="800" dirty="0" smtClean="0"/>
              <a:t>.</a:t>
            </a:r>
            <a:endParaRPr lang="en-US" sz="800" dirty="0"/>
          </a:p>
        </p:txBody>
      </p:sp>
      <p:pic>
        <p:nvPicPr>
          <p:cNvPr id="4" name="Picture 4" descr="cinegaceta (Oct"/>
          <p:cNvPicPr>
            <a:picLocks noChangeAspect="1" noChangeArrowheads="1"/>
          </p:cNvPicPr>
          <p:nvPr/>
        </p:nvPicPr>
        <p:blipFill>
          <a:blip r:embed="rId2"/>
          <a:srcRect/>
          <a:stretch>
            <a:fillRect/>
          </a:stretch>
        </p:blipFill>
        <p:spPr bwMode="auto">
          <a:xfrm>
            <a:off x="250825" y="765175"/>
            <a:ext cx="2592388" cy="3384550"/>
          </a:xfrm>
          <a:prstGeom prst="rect">
            <a:avLst/>
          </a:prstGeom>
          <a:noFill/>
          <a:ln w="9525">
            <a:noFill/>
            <a:miter lim="800000"/>
            <a:headEnd/>
            <a:tailEnd/>
          </a:ln>
        </p:spPr>
      </p:pic>
      <p:pic>
        <p:nvPicPr>
          <p:cNvPr id="5" name="Picture 7" descr="La Semana Cinematografica(1920)"/>
          <p:cNvPicPr>
            <a:picLocks noChangeAspect="1" noChangeArrowheads="1"/>
          </p:cNvPicPr>
          <p:nvPr/>
        </p:nvPicPr>
        <p:blipFill>
          <a:blip r:embed="rId3"/>
          <a:srcRect/>
          <a:stretch>
            <a:fillRect/>
          </a:stretch>
        </p:blipFill>
        <p:spPr bwMode="auto">
          <a:xfrm>
            <a:off x="3059113" y="3068638"/>
            <a:ext cx="2835275" cy="3313112"/>
          </a:xfrm>
          <a:prstGeom prst="rect">
            <a:avLst/>
          </a:prstGeom>
          <a:noFill/>
          <a:ln w="9525">
            <a:noFill/>
            <a:miter lim="800000"/>
            <a:headEnd/>
            <a:tailEnd/>
          </a:ln>
        </p:spPr>
      </p:pic>
      <p:pic>
        <p:nvPicPr>
          <p:cNvPr id="6" name="Picture 6" descr="cinegaceta(1917)"/>
          <p:cNvPicPr>
            <a:picLocks noChangeAspect="1" noChangeArrowheads="1"/>
          </p:cNvPicPr>
          <p:nvPr/>
        </p:nvPicPr>
        <p:blipFill>
          <a:blip r:embed="rId4"/>
          <a:srcRect/>
          <a:stretch>
            <a:fillRect/>
          </a:stretch>
        </p:blipFill>
        <p:spPr bwMode="auto">
          <a:xfrm>
            <a:off x="6156325" y="908050"/>
            <a:ext cx="2663825" cy="331311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14290"/>
            <a:ext cx="8258204" cy="500066"/>
          </a:xfrm>
          <a:solidFill>
            <a:schemeClr val="accent1"/>
          </a:solidFill>
        </p:spPr>
        <p:txBody>
          <a:bodyPr>
            <a:noAutofit/>
          </a:bodyPr>
          <a:lstStyle/>
          <a:p>
            <a:r>
              <a:rPr lang="es-ES_tradnl" sz="2800" b="1" spc="-100" dirty="0" smtClean="0">
                <a:solidFill>
                  <a:prstClr val="black"/>
                </a:solidFill>
                <a:latin typeface="Calibri" pitchFamily="34" charset="0"/>
              </a:rPr>
              <a:t>REVISTAS DEPORTIVAS</a:t>
            </a:r>
            <a:r>
              <a:rPr lang="es-ES" sz="2800" dirty="0" smtClean="0">
                <a:latin typeface="Calibri" pitchFamily="34" charset="0"/>
              </a:rPr>
              <a:t>.</a:t>
            </a:r>
            <a:endParaRPr lang="en-US" sz="2800" dirty="0">
              <a:latin typeface="Calibri" pitchFamily="34" charset="0"/>
            </a:endParaRPr>
          </a:p>
        </p:txBody>
      </p:sp>
      <p:sp>
        <p:nvSpPr>
          <p:cNvPr id="5" name="4 Marcador de contenido"/>
          <p:cNvSpPr>
            <a:spLocks noGrp="1"/>
          </p:cNvSpPr>
          <p:nvPr>
            <p:ph sz="quarter" idx="1"/>
          </p:nvPr>
        </p:nvSpPr>
        <p:spPr>
          <a:xfrm>
            <a:off x="428596" y="1142984"/>
            <a:ext cx="8258204" cy="4876816"/>
          </a:xfrm>
          <a:solidFill>
            <a:schemeClr val="tx1"/>
          </a:solidFill>
        </p:spPr>
        <p:txBody>
          <a:bodyPr>
            <a:normAutofit/>
          </a:bodyPr>
          <a:lstStyle/>
          <a:p>
            <a:pPr marL="411480">
              <a:lnSpc>
                <a:spcPct val="90000"/>
              </a:lnSpc>
              <a:buFont typeface="Wingdings"/>
              <a:buChar char=""/>
              <a:defRPr/>
            </a:pPr>
            <a:r>
              <a:rPr lang="es-ES_tradnl" sz="2000" b="1" dirty="0" smtClean="0">
                <a:solidFill>
                  <a:schemeClr val="bg1"/>
                </a:solidFill>
              </a:rPr>
              <a:t>Promoción y difusión del deporte (educación y elevación nivel </a:t>
            </a:r>
          </a:p>
          <a:p>
            <a:pPr marL="411480">
              <a:lnSpc>
                <a:spcPct val="90000"/>
              </a:lnSpc>
              <a:buNone/>
              <a:defRPr/>
            </a:pPr>
            <a:r>
              <a:rPr lang="es-ES_tradnl" sz="2000" b="1" dirty="0" smtClean="0">
                <a:solidFill>
                  <a:schemeClr val="bg1"/>
                </a:solidFill>
              </a:rPr>
              <a:t>     cultural y un tipo social: el deportista criollo en vez del </a:t>
            </a:r>
            <a:r>
              <a:rPr lang="es-ES_tradnl" sz="2000" b="1" i="1" dirty="0" err="1" smtClean="0">
                <a:solidFill>
                  <a:schemeClr val="bg1"/>
                </a:solidFill>
              </a:rPr>
              <a:t>sportsman</a:t>
            </a:r>
            <a:r>
              <a:rPr lang="es-ES_tradnl" sz="2000" b="1" dirty="0" smtClean="0">
                <a:solidFill>
                  <a:schemeClr val="bg1"/>
                </a:solidFill>
              </a:rPr>
              <a:t> </a:t>
            </a:r>
          </a:p>
          <a:p>
            <a:pPr marL="411480">
              <a:lnSpc>
                <a:spcPct val="90000"/>
              </a:lnSpc>
              <a:buNone/>
              <a:defRPr/>
            </a:pPr>
            <a:r>
              <a:rPr lang="es-ES_tradnl" sz="2000" b="1" dirty="0" smtClean="0">
                <a:solidFill>
                  <a:schemeClr val="bg1"/>
                </a:solidFill>
              </a:rPr>
              <a:t>     aristocrático inicial)</a:t>
            </a:r>
            <a:endParaRPr lang="es-ES" sz="2000" b="1" dirty="0" smtClean="0">
              <a:solidFill>
                <a:schemeClr val="bg1"/>
              </a:solidFill>
            </a:endParaRPr>
          </a:p>
          <a:p>
            <a:pPr marL="411480">
              <a:lnSpc>
                <a:spcPct val="90000"/>
              </a:lnSpc>
              <a:buFont typeface="Wingdings"/>
              <a:buChar char=""/>
              <a:defRPr/>
            </a:pPr>
            <a:endParaRPr lang="es-ES_tradnl" sz="2000" i="1" dirty="0" smtClean="0">
              <a:solidFill>
                <a:schemeClr val="bg1"/>
              </a:solidFill>
            </a:endParaRPr>
          </a:p>
          <a:p>
            <a:pPr marL="411480">
              <a:lnSpc>
                <a:spcPct val="90000"/>
              </a:lnSpc>
              <a:buFont typeface="Wingdings"/>
              <a:buChar char=""/>
              <a:defRPr/>
            </a:pPr>
            <a:endParaRPr lang="es-ES_tradnl" sz="2000" i="1" dirty="0" smtClean="0">
              <a:solidFill>
                <a:schemeClr val="bg1"/>
              </a:solidFill>
            </a:endParaRPr>
          </a:p>
          <a:p>
            <a:pPr marL="411480">
              <a:lnSpc>
                <a:spcPct val="90000"/>
              </a:lnSpc>
              <a:buFont typeface="Wingdings"/>
              <a:buChar char=""/>
              <a:defRPr/>
            </a:pPr>
            <a:r>
              <a:rPr lang="es-ES_tradnl" sz="2000" b="1" i="1" dirty="0" smtClean="0">
                <a:solidFill>
                  <a:schemeClr val="bg1"/>
                </a:solidFill>
              </a:rPr>
              <a:t>El </a:t>
            </a:r>
            <a:r>
              <a:rPr lang="es-ES_tradnl" sz="2000" b="1" i="1" dirty="0" err="1" smtClean="0">
                <a:solidFill>
                  <a:schemeClr val="bg1"/>
                </a:solidFill>
              </a:rPr>
              <a:t>Sportman</a:t>
            </a:r>
            <a:r>
              <a:rPr lang="es-ES_tradnl" sz="2000" b="1" dirty="0" smtClean="0">
                <a:solidFill>
                  <a:schemeClr val="bg1"/>
                </a:solidFill>
              </a:rPr>
              <a:t> (1907)                                                </a:t>
            </a:r>
          </a:p>
          <a:p>
            <a:pPr marL="411480">
              <a:lnSpc>
                <a:spcPct val="90000"/>
              </a:lnSpc>
              <a:buFont typeface="Wingdings"/>
              <a:buChar char=""/>
              <a:defRPr/>
            </a:pPr>
            <a:r>
              <a:rPr lang="es-ES_tradnl" sz="2000" b="1" i="1" dirty="0" smtClean="0">
                <a:solidFill>
                  <a:schemeClr val="bg1"/>
                </a:solidFill>
              </a:rPr>
              <a:t>Sport y Variedades</a:t>
            </a:r>
            <a:r>
              <a:rPr lang="es-ES_tradnl" sz="2000" b="1" dirty="0" smtClean="0">
                <a:solidFill>
                  <a:schemeClr val="bg1"/>
                </a:solidFill>
              </a:rPr>
              <a:t> (1907-08) </a:t>
            </a:r>
          </a:p>
          <a:p>
            <a:pPr marL="411480">
              <a:lnSpc>
                <a:spcPct val="90000"/>
              </a:lnSpc>
              <a:buFont typeface="Wingdings"/>
              <a:buChar char=""/>
              <a:defRPr/>
            </a:pPr>
            <a:r>
              <a:rPr lang="es-ES_tradnl" sz="2000" b="1" i="1" dirty="0" smtClean="0">
                <a:solidFill>
                  <a:schemeClr val="bg1"/>
                </a:solidFill>
              </a:rPr>
              <a:t>El Sport Ilustrado</a:t>
            </a:r>
            <a:r>
              <a:rPr lang="es-ES_tradnl" sz="2000" b="1" dirty="0" smtClean="0">
                <a:solidFill>
                  <a:schemeClr val="bg1"/>
                </a:solidFill>
              </a:rPr>
              <a:t> (1909) </a:t>
            </a:r>
          </a:p>
          <a:p>
            <a:pPr marL="411480">
              <a:lnSpc>
                <a:spcPct val="90000"/>
              </a:lnSpc>
              <a:buFont typeface="Wingdings"/>
              <a:buChar char=""/>
              <a:defRPr/>
            </a:pPr>
            <a:r>
              <a:rPr lang="es-ES_tradnl" sz="2000" b="1" i="1" dirty="0" smtClean="0">
                <a:solidFill>
                  <a:schemeClr val="bg1"/>
                </a:solidFill>
              </a:rPr>
              <a:t>Sport y Actualidades</a:t>
            </a:r>
            <a:r>
              <a:rPr lang="es-ES_tradnl" sz="2000" b="1" dirty="0" smtClean="0">
                <a:solidFill>
                  <a:schemeClr val="bg1"/>
                </a:solidFill>
              </a:rPr>
              <a:t> (1912-14) </a:t>
            </a:r>
          </a:p>
          <a:p>
            <a:pPr marL="411480">
              <a:lnSpc>
                <a:spcPct val="90000"/>
              </a:lnSpc>
              <a:buFont typeface="Wingdings"/>
              <a:buChar char=""/>
              <a:defRPr/>
            </a:pPr>
            <a:r>
              <a:rPr lang="es-ES_tradnl" sz="2000" b="1" i="1" dirty="0" smtClean="0">
                <a:solidFill>
                  <a:schemeClr val="bg1"/>
                </a:solidFill>
              </a:rPr>
              <a:t>Deportes</a:t>
            </a:r>
            <a:r>
              <a:rPr lang="es-ES_tradnl" sz="2000" b="1" dirty="0" smtClean="0">
                <a:solidFill>
                  <a:schemeClr val="bg1"/>
                </a:solidFill>
              </a:rPr>
              <a:t> (1916) </a:t>
            </a:r>
          </a:p>
          <a:p>
            <a:pPr marL="411480">
              <a:lnSpc>
                <a:spcPct val="90000"/>
              </a:lnSpc>
              <a:buFont typeface="Wingdings"/>
              <a:buChar char=""/>
              <a:defRPr/>
            </a:pPr>
            <a:r>
              <a:rPr lang="es-ES_tradnl" sz="2000" b="1" i="1" dirty="0" smtClean="0">
                <a:solidFill>
                  <a:schemeClr val="bg1"/>
                </a:solidFill>
              </a:rPr>
              <a:t>El Ring</a:t>
            </a:r>
            <a:r>
              <a:rPr lang="es-ES_tradnl" sz="2000" b="1" dirty="0" smtClean="0">
                <a:solidFill>
                  <a:schemeClr val="bg1"/>
                </a:solidFill>
              </a:rPr>
              <a:t> (1917) </a:t>
            </a:r>
          </a:p>
          <a:p>
            <a:pPr marL="411480">
              <a:lnSpc>
                <a:spcPct val="90000"/>
              </a:lnSpc>
              <a:buFont typeface="Wingdings"/>
              <a:buChar char=""/>
              <a:defRPr/>
            </a:pPr>
            <a:r>
              <a:rPr lang="es-ES_tradnl" sz="2000" b="1" i="1" dirty="0" smtClean="0">
                <a:solidFill>
                  <a:schemeClr val="bg1"/>
                </a:solidFill>
              </a:rPr>
              <a:t>Los </a:t>
            </a:r>
            <a:r>
              <a:rPr lang="es-ES_tradnl" sz="2000" b="1" i="1" dirty="0" err="1" smtClean="0">
                <a:solidFill>
                  <a:schemeClr val="bg1"/>
                </a:solidFill>
              </a:rPr>
              <a:t>Sports</a:t>
            </a:r>
            <a:r>
              <a:rPr lang="es-ES_tradnl" sz="2000" b="1" dirty="0" smtClean="0">
                <a:solidFill>
                  <a:schemeClr val="bg1"/>
                </a:solidFill>
              </a:rPr>
              <a:t> (1922-31) </a:t>
            </a:r>
          </a:p>
          <a:p>
            <a:endParaRPr lang="en-US" sz="2000" dirty="0">
              <a:latin typeface="Calibri" pitchFamily="34" charset="0"/>
            </a:endParaRPr>
          </a:p>
        </p:txBody>
      </p:sp>
      <p:pic>
        <p:nvPicPr>
          <p:cNvPr id="6" name="Picture 6" descr="1916 - Deportes (1)"/>
          <p:cNvPicPr>
            <a:picLocks noChangeAspect="1" noChangeArrowheads="1"/>
          </p:cNvPicPr>
          <p:nvPr/>
        </p:nvPicPr>
        <p:blipFill>
          <a:blip r:embed="rId2"/>
          <a:srcRect/>
          <a:stretch>
            <a:fillRect/>
          </a:stretch>
        </p:blipFill>
        <p:spPr bwMode="auto">
          <a:xfrm>
            <a:off x="4859338" y="2708275"/>
            <a:ext cx="3960812" cy="325278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74638"/>
            <a:ext cx="8258204" cy="868346"/>
          </a:xfrm>
          <a:solidFill>
            <a:schemeClr val="accent1"/>
          </a:solidFill>
        </p:spPr>
        <p:txBody>
          <a:bodyPr>
            <a:noAutofit/>
          </a:bodyPr>
          <a:lstStyle/>
          <a:p>
            <a:r>
              <a:rPr lang="es-ES" sz="1800" b="1" dirty="0" smtClean="0">
                <a:solidFill>
                  <a:schemeClr val="bg1"/>
                </a:solidFill>
              </a:rPr>
              <a:t/>
            </a:r>
            <a:br>
              <a:rPr lang="es-ES" sz="1800" b="1" dirty="0" smtClean="0">
                <a:solidFill>
                  <a:schemeClr val="bg1"/>
                </a:solidFill>
              </a:rPr>
            </a:br>
            <a:r>
              <a:rPr lang="es-ES" sz="1800" b="1" dirty="0" smtClean="0">
                <a:solidFill>
                  <a:schemeClr val="tx1"/>
                </a:solidFill>
              </a:rPr>
              <a:t/>
            </a:r>
            <a:br>
              <a:rPr lang="es-ES" sz="1800" b="1" dirty="0" smtClean="0">
                <a:solidFill>
                  <a:schemeClr val="tx1"/>
                </a:solidFill>
              </a:rPr>
            </a:br>
            <a:r>
              <a:rPr lang="es-ES" sz="2800" b="1" dirty="0" smtClean="0">
                <a:solidFill>
                  <a:schemeClr val="tx1"/>
                </a:solidFill>
                <a:latin typeface="Calibri" pitchFamily="34" charset="0"/>
              </a:rPr>
              <a:t>Revistas Infantiles</a:t>
            </a:r>
            <a:br>
              <a:rPr lang="es-ES" sz="2800" b="1" dirty="0" smtClean="0">
                <a:solidFill>
                  <a:schemeClr val="tx1"/>
                </a:solidFill>
                <a:latin typeface="Calibri" pitchFamily="34" charset="0"/>
              </a:rPr>
            </a:br>
            <a:r>
              <a:rPr lang="es-ES" sz="2800" b="1" dirty="0" smtClean="0">
                <a:solidFill>
                  <a:schemeClr val="tx1"/>
                </a:solidFill>
                <a:latin typeface="Calibri" pitchFamily="34" charset="0"/>
              </a:rPr>
              <a:t>El Peneca (1908-1959)</a:t>
            </a:r>
            <a:endParaRPr lang="en-US" sz="2800" dirty="0">
              <a:latin typeface="Calibri" pitchFamily="34" charset="0"/>
            </a:endParaRPr>
          </a:p>
        </p:txBody>
      </p:sp>
      <p:pic>
        <p:nvPicPr>
          <p:cNvPr id="4" name="Picture 10" descr="El Peneca-2"/>
          <p:cNvPicPr>
            <a:picLocks noGrp="1" noChangeAspect="1" noChangeArrowheads="1"/>
          </p:cNvPicPr>
          <p:nvPr>
            <p:ph sz="quarter" idx="1"/>
          </p:nvPr>
        </p:nvPicPr>
        <p:blipFill>
          <a:blip r:embed="rId2"/>
          <a:srcRect/>
          <a:stretch>
            <a:fillRect/>
          </a:stretch>
        </p:blipFill>
        <p:spPr bwMode="auto">
          <a:xfrm>
            <a:off x="3500430" y="2028804"/>
            <a:ext cx="2357454" cy="3000396"/>
          </a:xfrm>
          <a:prstGeom prst="rect">
            <a:avLst/>
          </a:prstGeom>
          <a:noFill/>
          <a:ln w="9525">
            <a:noFill/>
            <a:miter lim="800000"/>
            <a:headEnd/>
            <a:tailEnd/>
          </a:ln>
        </p:spPr>
      </p:pic>
      <p:pic>
        <p:nvPicPr>
          <p:cNvPr id="5" name="Picture 9" descr="El Peneca"/>
          <p:cNvPicPr>
            <a:picLocks noChangeAspect="1" noChangeArrowheads="1"/>
          </p:cNvPicPr>
          <p:nvPr/>
        </p:nvPicPr>
        <p:blipFill>
          <a:blip r:embed="rId3"/>
          <a:srcRect/>
          <a:stretch>
            <a:fillRect/>
          </a:stretch>
        </p:blipFill>
        <p:spPr bwMode="auto">
          <a:xfrm>
            <a:off x="5857884" y="2000240"/>
            <a:ext cx="2306636" cy="30575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14290"/>
            <a:ext cx="6786610" cy="1357322"/>
          </a:xfrm>
          <a:solidFill>
            <a:schemeClr val="accent5"/>
          </a:solidFill>
        </p:spPr>
        <p:txBody>
          <a:bodyPr>
            <a:noAutofit/>
          </a:bodyPr>
          <a:lstStyle/>
          <a:p>
            <a:r>
              <a:rPr lang="es-ES_tradnl" sz="2800" b="1" spc="-100" dirty="0" smtClean="0">
                <a:solidFill>
                  <a:prstClr val="black"/>
                </a:solidFill>
                <a:latin typeface="Calibri" pitchFamily="34" charset="0"/>
              </a:rPr>
              <a:t>También existieron revistas literarias, femeninas, de espectáculos, de historietas, de actualidad y satírico-políticas.</a:t>
            </a:r>
            <a:endParaRPr lang="en-US" sz="2800" dirty="0">
              <a:latin typeface="Calibri" pitchFamily="34" charset="0"/>
            </a:endParaRPr>
          </a:p>
        </p:txBody>
      </p:sp>
      <p:sp>
        <p:nvSpPr>
          <p:cNvPr id="3" name="2 Marcador de contenido"/>
          <p:cNvSpPr>
            <a:spLocks noGrp="1"/>
          </p:cNvSpPr>
          <p:nvPr>
            <p:ph sz="quarter" idx="1"/>
          </p:nvPr>
        </p:nvSpPr>
        <p:spPr>
          <a:xfrm>
            <a:off x="914400" y="6286520"/>
            <a:ext cx="7772400" cy="214314"/>
          </a:xfrm>
          <a:solidFill>
            <a:schemeClr val="accent2"/>
          </a:solidFill>
        </p:spPr>
        <p:txBody>
          <a:bodyPr>
            <a:normAutofit fontScale="40000" lnSpcReduction="20000"/>
          </a:bodyPr>
          <a:lstStyle/>
          <a:p>
            <a:r>
              <a:rPr lang="es-ES" dirty="0" smtClean="0"/>
              <a:t>.</a:t>
            </a:r>
            <a:endParaRPr lang="en-US" dirty="0"/>
          </a:p>
        </p:txBody>
      </p:sp>
      <p:pic>
        <p:nvPicPr>
          <p:cNvPr id="4" name="Picture 4" descr="Nº 4 Revista Siluetas (1914)"/>
          <p:cNvPicPr>
            <a:picLocks noChangeAspect="1" noChangeArrowheads="1"/>
          </p:cNvPicPr>
          <p:nvPr/>
        </p:nvPicPr>
        <p:blipFill>
          <a:blip r:embed="rId2" cstate="print"/>
          <a:srcRect/>
          <a:stretch>
            <a:fillRect/>
          </a:stretch>
        </p:blipFill>
        <p:spPr bwMode="auto">
          <a:xfrm>
            <a:off x="571472" y="2143116"/>
            <a:ext cx="2857520" cy="4022734"/>
          </a:xfrm>
          <a:prstGeom prst="rect">
            <a:avLst/>
          </a:prstGeom>
          <a:noFill/>
          <a:ln w="9525">
            <a:noFill/>
            <a:miter lim="800000"/>
            <a:headEnd/>
            <a:tailEnd/>
          </a:ln>
        </p:spPr>
      </p:pic>
      <p:pic>
        <p:nvPicPr>
          <p:cNvPr id="5" name="Picture 5" descr="Familia"/>
          <p:cNvPicPr>
            <a:picLocks noChangeAspect="1" noChangeArrowheads="1"/>
          </p:cNvPicPr>
          <p:nvPr/>
        </p:nvPicPr>
        <p:blipFill>
          <a:blip r:embed="rId3"/>
          <a:srcRect/>
          <a:stretch>
            <a:fillRect/>
          </a:stretch>
        </p:blipFill>
        <p:spPr bwMode="auto">
          <a:xfrm>
            <a:off x="5143504" y="1785926"/>
            <a:ext cx="2882897" cy="381952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14290"/>
            <a:ext cx="6286544" cy="928694"/>
          </a:xfrm>
          <a:solidFill>
            <a:schemeClr val="accent1"/>
          </a:solidFill>
        </p:spPr>
        <p:txBody>
          <a:bodyPr>
            <a:noAutofit/>
          </a:bodyPr>
          <a:lstStyle/>
          <a:p>
            <a:r>
              <a:rPr lang="es-ES_tradnl" sz="2800" b="1" spc="-100" dirty="0" smtClean="0">
                <a:solidFill>
                  <a:prstClr val="black"/>
                </a:solidFill>
                <a:latin typeface="Calibri" pitchFamily="34" charset="0"/>
              </a:rPr>
              <a:t>REVISTAS MAGAZINES</a:t>
            </a:r>
            <a:r>
              <a:rPr lang="es-ES_tradnl" sz="2800" spc="-100" dirty="0" smtClean="0">
                <a:solidFill>
                  <a:prstClr val="black"/>
                </a:solidFill>
                <a:latin typeface="Calibri" pitchFamily="34" charset="0"/>
              </a:rPr>
              <a:t/>
            </a:r>
            <a:br>
              <a:rPr lang="es-ES_tradnl" sz="2800" spc="-100" dirty="0" smtClean="0">
                <a:solidFill>
                  <a:prstClr val="black"/>
                </a:solidFill>
                <a:latin typeface="Calibri" pitchFamily="34" charset="0"/>
              </a:rPr>
            </a:br>
            <a:endParaRPr lang="en-US" sz="2800" dirty="0">
              <a:latin typeface="Calibri" pitchFamily="34" charset="0"/>
            </a:endParaRPr>
          </a:p>
        </p:txBody>
      </p:sp>
      <p:sp>
        <p:nvSpPr>
          <p:cNvPr id="3" name="2 Marcador de contenido"/>
          <p:cNvSpPr>
            <a:spLocks noGrp="1"/>
          </p:cNvSpPr>
          <p:nvPr>
            <p:ph sz="quarter" idx="1"/>
          </p:nvPr>
        </p:nvSpPr>
        <p:spPr>
          <a:xfrm>
            <a:off x="428596" y="1571612"/>
            <a:ext cx="5715040" cy="4857784"/>
          </a:xfrm>
          <a:solidFill>
            <a:schemeClr val="accent5"/>
          </a:solidFill>
        </p:spPr>
        <p:txBody>
          <a:bodyPr>
            <a:normAutofit lnSpcReduction="10000"/>
          </a:bodyPr>
          <a:lstStyle/>
          <a:p>
            <a:pPr marL="411480" lvl="0" indent="-342900">
              <a:lnSpc>
                <a:spcPct val="80000"/>
              </a:lnSpc>
              <a:spcBef>
                <a:spcPts val="700"/>
              </a:spcBef>
              <a:buClr>
                <a:srgbClr val="D6ECFF"/>
              </a:buClr>
              <a:buSzPct val="95000"/>
              <a:buFont typeface="Arial" pitchFamily="34" charset="0"/>
              <a:buChar char="•"/>
              <a:defRPr/>
            </a:pPr>
            <a:endParaRPr lang="es-ES_tradnl" sz="2400" b="1" i="1" dirty="0" smtClean="0">
              <a:solidFill>
                <a:prstClr val="black"/>
              </a:solidFill>
              <a:latin typeface="Corbel"/>
            </a:endParaRPr>
          </a:p>
          <a:p>
            <a:pPr marL="411480" lvl="0" indent="-342900">
              <a:lnSpc>
                <a:spcPct val="80000"/>
              </a:lnSpc>
              <a:spcBef>
                <a:spcPts val="700"/>
              </a:spcBef>
              <a:buClr>
                <a:srgbClr val="D6ECFF"/>
              </a:buClr>
              <a:buSzPct val="95000"/>
              <a:buFont typeface="Arial" pitchFamily="34" charset="0"/>
              <a:buChar char="•"/>
              <a:defRPr/>
            </a:pPr>
            <a:r>
              <a:rPr lang="es-ES_tradnl" sz="2400" b="1" i="1" dirty="0" err="1" smtClean="0">
                <a:solidFill>
                  <a:prstClr val="black"/>
                </a:solidFill>
                <a:latin typeface="Corbel"/>
              </a:rPr>
              <a:t>Zig-Zag</a:t>
            </a:r>
            <a:r>
              <a:rPr lang="es-ES_tradnl" sz="2400" b="1" dirty="0" smtClean="0">
                <a:solidFill>
                  <a:prstClr val="black"/>
                </a:solidFill>
                <a:latin typeface="Corbel"/>
              </a:rPr>
              <a:t>: elite ilustrada y media</a:t>
            </a:r>
          </a:p>
          <a:p>
            <a:pPr marL="411480" lvl="0" indent="-342900">
              <a:lnSpc>
                <a:spcPct val="80000"/>
              </a:lnSpc>
              <a:spcBef>
                <a:spcPts val="700"/>
              </a:spcBef>
              <a:buClr>
                <a:srgbClr val="D6ECFF"/>
              </a:buClr>
              <a:buSzPct val="95000"/>
              <a:buNone/>
              <a:defRPr/>
            </a:pPr>
            <a:endParaRPr lang="es-ES_tradnl" sz="2400" b="1" dirty="0" smtClean="0">
              <a:solidFill>
                <a:prstClr val="black"/>
              </a:solidFill>
              <a:latin typeface="Corbel"/>
            </a:endParaRPr>
          </a:p>
          <a:p>
            <a:pPr marL="411480" lvl="0" indent="-342900">
              <a:lnSpc>
                <a:spcPct val="80000"/>
              </a:lnSpc>
              <a:spcBef>
                <a:spcPts val="700"/>
              </a:spcBef>
              <a:buClr>
                <a:srgbClr val="D6ECFF"/>
              </a:buClr>
              <a:buSzPct val="95000"/>
              <a:buFont typeface="Arial" pitchFamily="34" charset="0"/>
              <a:buChar char="•"/>
              <a:defRPr/>
            </a:pPr>
            <a:r>
              <a:rPr lang="es-ES_tradnl" sz="2400" b="1" i="1" dirty="0" smtClean="0">
                <a:solidFill>
                  <a:prstClr val="black"/>
                </a:solidFill>
                <a:latin typeface="Corbel"/>
              </a:rPr>
              <a:t>Sucesos</a:t>
            </a:r>
            <a:r>
              <a:rPr lang="es-ES_tradnl" sz="2400" b="1" dirty="0" smtClean="0">
                <a:solidFill>
                  <a:prstClr val="black"/>
                </a:solidFill>
                <a:latin typeface="Corbel"/>
              </a:rPr>
              <a:t>: sectores medios y masivos</a:t>
            </a:r>
          </a:p>
          <a:p>
            <a:pPr marL="411480" lvl="0" indent="-342900">
              <a:lnSpc>
                <a:spcPct val="80000"/>
              </a:lnSpc>
              <a:spcBef>
                <a:spcPts val="700"/>
              </a:spcBef>
              <a:buClr>
                <a:srgbClr val="D6ECFF"/>
              </a:buClr>
              <a:buSzPct val="95000"/>
              <a:buNone/>
              <a:defRPr/>
            </a:pPr>
            <a:endParaRPr lang="es-ES_tradnl" sz="2400" b="1" i="1" dirty="0" smtClean="0">
              <a:solidFill>
                <a:prstClr val="black"/>
              </a:solidFill>
              <a:latin typeface="Corbel"/>
            </a:endParaRPr>
          </a:p>
          <a:p>
            <a:pPr marL="411480" lvl="0" indent="-342900">
              <a:lnSpc>
                <a:spcPct val="80000"/>
              </a:lnSpc>
              <a:spcBef>
                <a:spcPts val="700"/>
              </a:spcBef>
              <a:buClr>
                <a:srgbClr val="D6ECFF"/>
              </a:buClr>
              <a:buSzPct val="95000"/>
              <a:buFont typeface="Arial" pitchFamily="34" charset="0"/>
              <a:buChar char="•"/>
              <a:defRPr/>
            </a:pPr>
            <a:r>
              <a:rPr lang="es-ES_tradnl" sz="2400" b="1" i="1" dirty="0" smtClean="0">
                <a:solidFill>
                  <a:prstClr val="black"/>
                </a:solidFill>
                <a:latin typeface="Corbel"/>
              </a:rPr>
              <a:t>Corre Vuela</a:t>
            </a:r>
            <a:r>
              <a:rPr lang="es-ES_tradnl" sz="2400" b="1" dirty="0" smtClean="0">
                <a:solidFill>
                  <a:prstClr val="black"/>
                </a:solidFill>
                <a:latin typeface="Corbel"/>
              </a:rPr>
              <a:t>: sectores populares</a:t>
            </a:r>
          </a:p>
          <a:p>
            <a:pPr marL="411480" lvl="0" indent="-342900">
              <a:lnSpc>
                <a:spcPct val="80000"/>
              </a:lnSpc>
              <a:spcBef>
                <a:spcPts val="700"/>
              </a:spcBef>
              <a:buClr>
                <a:srgbClr val="D6ECFF"/>
              </a:buClr>
              <a:buSzPct val="95000"/>
              <a:buFont typeface="Arial" pitchFamily="34" charset="0"/>
              <a:buChar char="•"/>
              <a:defRPr/>
            </a:pPr>
            <a:endParaRPr lang="es-ES_tradnl" sz="2400" b="1" i="1" dirty="0" smtClean="0">
              <a:solidFill>
                <a:prstClr val="black"/>
              </a:solidFill>
              <a:latin typeface="Corbel"/>
            </a:endParaRPr>
          </a:p>
          <a:p>
            <a:pPr marL="411480" lvl="0" indent="-342900">
              <a:lnSpc>
                <a:spcPct val="80000"/>
              </a:lnSpc>
              <a:spcBef>
                <a:spcPts val="700"/>
              </a:spcBef>
              <a:buClr>
                <a:srgbClr val="D6ECFF"/>
              </a:buClr>
              <a:buSzPct val="95000"/>
              <a:buFont typeface="Arial" pitchFamily="34" charset="0"/>
              <a:buChar char="•"/>
              <a:defRPr/>
            </a:pPr>
            <a:r>
              <a:rPr lang="es-ES_tradnl" sz="2400" b="1" i="1" dirty="0" smtClean="0">
                <a:solidFill>
                  <a:prstClr val="black"/>
                </a:solidFill>
                <a:latin typeface="Corbel"/>
              </a:rPr>
              <a:t>Pacífico Magazine</a:t>
            </a:r>
            <a:r>
              <a:rPr lang="es-ES_tradnl" sz="2400" b="1" dirty="0" smtClean="0">
                <a:solidFill>
                  <a:prstClr val="black"/>
                </a:solidFill>
                <a:latin typeface="Corbel"/>
              </a:rPr>
              <a:t>: elite ilustrada</a:t>
            </a:r>
          </a:p>
          <a:p>
            <a:pPr marL="411480" lvl="0" indent="-342900">
              <a:lnSpc>
                <a:spcPct val="80000"/>
              </a:lnSpc>
              <a:spcBef>
                <a:spcPts val="700"/>
              </a:spcBef>
              <a:buClr>
                <a:srgbClr val="D6ECFF"/>
              </a:buClr>
              <a:buSzPct val="95000"/>
              <a:buFont typeface="Arial" pitchFamily="34" charset="0"/>
              <a:buChar char="•"/>
              <a:defRPr/>
            </a:pPr>
            <a:endParaRPr lang="es-ES_tradnl" sz="2400" b="1" dirty="0" smtClean="0">
              <a:solidFill>
                <a:prstClr val="black"/>
              </a:solidFill>
              <a:latin typeface="Corbel"/>
            </a:endParaRPr>
          </a:p>
          <a:p>
            <a:pPr marL="411480" lvl="0" indent="-342900">
              <a:lnSpc>
                <a:spcPct val="80000"/>
              </a:lnSpc>
              <a:spcBef>
                <a:spcPts val="700"/>
              </a:spcBef>
              <a:buClr>
                <a:srgbClr val="D6ECFF"/>
              </a:buClr>
              <a:buSzPct val="95000"/>
              <a:buNone/>
              <a:defRPr/>
            </a:pPr>
            <a:endParaRPr lang="es-ES_tradnl" sz="2400" b="1" dirty="0" smtClean="0">
              <a:solidFill>
                <a:prstClr val="black"/>
              </a:solidFill>
              <a:latin typeface="Corbel"/>
            </a:endParaRPr>
          </a:p>
          <a:p>
            <a:pPr marL="411480" lvl="0" indent="-342900">
              <a:lnSpc>
                <a:spcPct val="80000"/>
              </a:lnSpc>
              <a:spcBef>
                <a:spcPts val="700"/>
              </a:spcBef>
              <a:buClr>
                <a:srgbClr val="D6ECFF"/>
              </a:buClr>
              <a:buSzPct val="95000"/>
              <a:buNone/>
              <a:defRPr/>
            </a:pPr>
            <a:endParaRPr lang="es-ES_tradnl" sz="2400" b="1" dirty="0" smtClean="0">
              <a:solidFill>
                <a:prstClr val="black"/>
              </a:solidFill>
              <a:latin typeface="Corbel"/>
            </a:endParaRPr>
          </a:p>
          <a:p>
            <a:pPr marL="411480" lvl="0" indent="-342900">
              <a:lnSpc>
                <a:spcPct val="80000"/>
              </a:lnSpc>
              <a:spcBef>
                <a:spcPts val="700"/>
              </a:spcBef>
              <a:buClr>
                <a:srgbClr val="D6ECFF"/>
              </a:buClr>
              <a:buSzPct val="95000"/>
              <a:buNone/>
              <a:defRPr/>
            </a:pPr>
            <a:r>
              <a:rPr lang="es-ES_tradnl" sz="2400" b="1" dirty="0" smtClean="0">
                <a:solidFill>
                  <a:prstClr val="black"/>
                </a:solidFill>
                <a:latin typeface="Corbel"/>
              </a:rPr>
              <a:t>Pasaron en 1912 a ser propiedad de la </a:t>
            </a:r>
          </a:p>
          <a:p>
            <a:pPr marL="411480" lvl="0" indent="-342900">
              <a:lnSpc>
                <a:spcPct val="80000"/>
              </a:lnSpc>
              <a:spcBef>
                <a:spcPts val="700"/>
              </a:spcBef>
              <a:buClr>
                <a:srgbClr val="D6ECFF"/>
              </a:buClr>
              <a:buSzPct val="95000"/>
              <a:buNone/>
              <a:defRPr/>
            </a:pPr>
            <a:r>
              <a:rPr lang="es-ES_tradnl" sz="2400" b="1" dirty="0" smtClean="0">
                <a:solidFill>
                  <a:prstClr val="black"/>
                </a:solidFill>
                <a:latin typeface="Corbel"/>
              </a:rPr>
              <a:t>Editorial </a:t>
            </a:r>
            <a:r>
              <a:rPr lang="es-ES_tradnl" sz="2400" b="1" dirty="0" err="1" smtClean="0">
                <a:solidFill>
                  <a:prstClr val="black"/>
                </a:solidFill>
                <a:latin typeface="Corbel"/>
              </a:rPr>
              <a:t>Zig-Zag</a:t>
            </a:r>
            <a:r>
              <a:rPr lang="es-ES_tradnl" sz="2400" b="1" dirty="0" smtClean="0">
                <a:solidFill>
                  <a:prstClr val="black"/>
                </a:solidFill>
                <a:latin typeface="Corbel"/>
              </a:rPr>
              <a:t>, comprada por Guillermo </a:t>
            </a:r>
            <a:r>
              <a:rPr lang="es-ES_tradnl" sz="2400" b="1" dirty="0" err="1" smtClean="0">
                <a:solidFill>
                  <a:prstClr val="black"/>
                </a:solidFill>
                <a:latin typeface="Corbel"/>
              </a:rPr>
              <a:t>Helfman</a:t>
            </a:r>
            <a:r>
              <a:rPr lang="es-ES_tradnl" sz="2400" b="1" dirty="0" smtClean="0">
                <a:solidFill>
                  <a:prstClr val="black"/>
                </a:solidFill>
                <a:latin typeface="Corbel"/>
              </a:rPr>
              <a:t>.</a:t>
            </a:r>
          </a:p>
          <a:p>
            <a:endParaRPr lang="en-US" dirty="0"/>
          </a:p>
        </p:txBody>
      </p:sp>
      <p:pic>
        <p:nvPicPr>
          <p:cNvPr id="4" name="Picture 4" descr="1913 - Pacífico Magazine, número 1, enero"/>
          <p:cNvPicPr>
            <a:picLocks noChangeAspect="1" noChangeArrowheads="1"/>
          </p:cNvPicPr>
          <p:nvPr/>
        </p:nvPicPr>
        <p:blipFill>
          <a:blip r:embed="rId2"/>
          <a:srcRect/>
          <a:stretch>
            <a:fillRect/>
          </a:stretch>
        </p:blipFill>
        <p:spPr bwMode="auto">
          <a:xfrm>
            <a:off x="5929322" y="500042"/>
            <a:ext cx="2951163" cy="40322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225404"/>
          </a:xfrm>
          <a:solidFill>
            <a:schemeClr val="accent2"/>
          </a:solidFill>
        </p:spPr>
        <p:txBody>
          <a:bodyPr>
            <a:normAutofit fontScale="90000"/>
          </a:bodyPr>
          <a:lstStyle/>
          <a:p>
            <a:r>
              <a:rPr lang="es-ES" sz="800" dirty="0" smtClean="0"/>
              <a:t>.</a:t>
            </a:r>
            <a:endParaRPr lang="en-US" sz="800" dirty="0"/>
          </a:p>
        </p:txBody>
      </p:sp>
      <p:sp>
        <p:nvSpPr>
          <p:cNvPr id="3" name="2 Marcador de contenido"/>
          <p:cNvSpPr>
            <a:spLocks noGrp="1"/>
          </p:cNvSpPr>
          <p:nvPr>
            <p:ph sz="quarter" idx="1"/>
          </p:nvPr>
        </p:nvSpPr>
        <p:spPr>
          <a:xfrm>
            <a:off x="914400" y="1071546"/>
            <a:ext cx="7772400" cy="4948254"/>
          </a:xfrm>
        </p:spPr>
        <p:txBody>
          <a:bodyPr/>
          <a:lstStyle/>
          <a:p>
            <a:r>
              <a:rPr lang="es-ES" dirty="0" smtClean="0"/>
              <a:t>.</a:t>
            </a:r>
            <a:endParaRPr lang="en-US" dirty="0"/>
          </a:p>
        </p:txBody>
      </p:sp>
      <p:pic>
        <p:nvPicPr>
          <p:cNvPr id="4" name="Picture 4" descr="1914 - Corre Vuela"/>
          <p:cNvPicPr>
            <a:picLocks noChangeAspect="1" noChangeArrowheads="1"/>
          </p:cNvPicPr>
          <p:nvPr/>
        </p:nvPicPr>
        <p:blipFill>
          <a:blip r:embed="rId2" cstate="print"/>
          <a:srcRect/>
          <a:stretch>
            <a:fillRect/>
          </a:stretch>
        </p:blipFill>
        <p:spPr>
          <a:xfrm>
            <a:off x="928662" y="2428868"/>
            <a:ext cx="2978149" cy="3857652"/>
          </a:xfrm>
          <a:prstGeom prst="rect">
            <a:avLst/>
          </a:prstGeom>
          <a:noFill/>
        </p:spPr>
      </p:pic>
      <p:pic>
        <p:nvPicPr>
          <p:cNvPr id="5" name="Picture 5" descr="1911 - Sucesos"/>
          <p:cNvPicPr>
            <a:picLocks noChangeAspect="1" noChangeArrowheads="1"/>
          </p:cNvPicPr>
          <p:nvPr/>
        </p:nvPicPr>
        <p:blipFill>
          <a:blip r:embed="rId3" cstate="print"/>
          <a:srcRect/>
          <a:stretch>
            <a:fillRect/>
          </a:stretch>
        </p:blipFill>
        <p:spPr bwMode="auto">
          <a:xfrm>
            <a:off x="5429256" y="1142985"/>
            <a:ext cx="3092449" cy="371477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Equida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dad">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708</TotalTime>
  <Words>348</Words>
  <Application>Microsoft Office PowerPoint</Application>
  <PresentationFormat>Presentación en pantalla (4:3)</PresentationFormat>
  <Paragraphs>50</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Equidad</vt:lpstr>
      <vt:lpstr> Prensa y cultura de masas en Chile  a comienzos del siglo XX (1900-1920)    Eduardo Santa Cruz Universidad de Chile </vt:lpstr>
      <vt:lpstr>Surgen como producto del desarrollo del movimiento sindical y popular y, al mismo tiempo, son factores importantes en ese mismo desarrollo. Funcionan por fuera y en contra del sistema y, por ello, son regularmente acosados y perseguidos. En la primera década hay cinco años de intensas movilizaciones sociales y las represiones sangrientas consiguientes, desde la “Semana Roja”, de Valparaíso, en 1903 hasta la matanza de la Escuela Santa María, de Iquique, en 1907, con tres mil víctimas. El movimiento sindical naciente no está reconocido legalmente y se le acusa de ser manejado por agitadores extranjeros. Se promulga la Ley de residencia hacia 1920 cuando recrudece la crisis económica y lo que se llamó la “cuestión social” (creación de la Asamblea Obrera de Alimentación Nacional, 1918).</vt:lpstr>
      <vt:lpstr>4.- Revistas</vt:lpstr>
      <vt:lpstr>.</vt:lpstr>
      <vt:lpstr>REVISTAS DEPORTIVAS.</vt:lpstr>
      <vt:lpstr>  Revistas Infantiles El Peneca (1908-1959)</vt:lpstr>
      <vt:lpstr>También existieron revistas literarias, femeninas, de espectáculos, de historietas, de actualidad y satírico-políticas.</vt:lpstr>
      <vt:lpstr>REVISTAS MAGAZINES </vt:lpstr>
      <vt:lpstr>.</vt:lpstr>
      <vt:lpstr>.</vt:lpstr>
    </vt:vector>
  </TitlesOfParts>
  <Company>ICEI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Prensa y cultura de masas en Chile  a comienzos del siglo XX (1900-1920) </dc:title>
  <dc:creator>Eduardo_Santa_Cruz</dc:creator>
  <cp:lastModifiedBy>Usuario</cp:lastModifiedBy>
  <cp:revision>75</cp:revision>
  <dcterms:created xsi:type="dcterms:W3CDTF">2011-08-18T15:42:35Z</dcterms:created>
  <dcterms:modified xsi:type="dcterms:W3CDTF">2011-12-27T22:14:06Z</dcterms:modified>
</cp:coreProperties>
</file>